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5"/>
  </p:handoutMasterIdLst>
  <p:sldIdLst>
    <p:sldId id="317" r:id="rId3"/>
    <p:sldId id="264" r:id="rId5"/>
    <p:sldId id="309" r:id="rId6"/>
    <p:sldId id="259" r:id="rId7"/>
    <p:sldId id="310" r:id="rId8"/>
    <p:sldId id="288" r:id="rId9"/>
    <p:sldId id="311" r:id="rId10"/>
    <p:sldId id="260" r:id="rId11"/>
    <p:sldId id="312" r:id="rId12"/>
    <p:sldId id="285" r:id="rId13"/>
    <p:sldId id="318" r:id="rId14"/>
  </p:sldIdLst>
  <p:sldSz cx="9144000" cy="5143500" type="screen16x9"/>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005DA2"/>
    <a:srgbClr val="584B3F"/>
    <a:srgbClr val="76675D"/>
    <a:srgbClr val="9C7F7B"/>
    <a:srgbClr val="DCDAE3"/>
    <a:srgbClr val="AB8C62"/>
    <a:srgbClr val="343430"/>
    <a:srgbClr val="21211F"/>
    <a:srgbClr val="9A7E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935" autoAdjust="0"/>
    <p:restoredTop sz="94660" autoAdjust="0"/>
  </p:normalViewPr>
  <p:slideViewPr>
    <p:cSldViewPr>
      <p:cViewPr varScale="1">
        <p:scale>
          <a:sx n="168" d="100"/>
          <a:sy n="168" d="100"/>
        </p:scale>
        <p:origin x="180" y="132"/>
      </p:cViewPr>
      <p:guideLst>
        <p:guide orient="horz" pos="1654"/>
        <p:guide pos="3047"/>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86" d="100"/>
          <a:sy n="86" d="100"/>
        </p:scale>
        <p:origin x="-3810" y="-90"/>
      </p:cViewPr>
      <p:guideLst>
        <p:guide orient="horz" pos="294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gs" Target="tags/tag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353A075-29DF-4CAE-8BA7-CDA0ED456C88}"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3924EE-29F1-4E68-A53A-86CBCBDF827A}"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png>
</file>

<file path=ppt/media/image4.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B73EA-EE91-4E33-A9C1-8BF5DD7139A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92B679-AE23-4750-8FB0-6513430B895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7" name="图片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cxnSp>
        <p:nvCxnSpPr>
          <p:cNvPr id="7" name="直接连接符 6"/>
          <p:cNvCxnSpPr/>
          <p:nvPr userDrawn="1"/>
        </p:nvCxnSpPr>
        <p:spPr>
          <a:xfrm>
            <a:off x="755576" y="625398"/>
            <a:ext cx="784887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2" name="Group 7"/>
          <p:cNvGrpSpPr/>
          <p:nvPr userDrawn="1"/>
        </p:nvGrpSpPr>
        <p:grpSpPr bwMode="auto">
          <a:xfrm>
            <a:off x="323528" y="292895"/>
            <a:ext cx="390372" cy="205979"/>
            <a:chOff x="0" y="0"/>
            <a:chExt cx="1041399" cy="549275"/>
          </a:xfrm>
        </p:grpSpPr>
        <p:sp>
          <p:nvSpPr>
            <p:cNvPr id="13"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005DA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4"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3992D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5"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F796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8" name="TextBox 15"/>
          <p:cNvSpPr txBox="1"/>
          <p:nvPr userDrawn="1"/>
        </p:nvSpPr>
        <p:spPr>
          <a:xfrm>
            <a:off x="8100392" y="241995"/>
            <a:ext cx="671347" cy="369332"/>
          </a:xfrm>
          <a:prstGeom prst="rect">
            <a:avLst/>
          </a:prstGeom>
          <a:noFill/>
        </p:spPr>
        <p:txBody>
          <a:bodyPr wrap="square" rtlCol="0">
            <a:spAutoFit/>
          </a:bodyPr>
          <a:lstStyle/>
          <a:p>
            <a:pPr algn="ctr"/>
            <a:fld id="{2EEF1883-7A0E-4F66-9932-E581691AD397}" type="slidenum">
              <a:rPr lang="zh-CN" altLang="en-US" sz="1800" b="0" smtClean="0">
                <a:solidFill>
                  <a:schemeClr val="accent1"/>
                </a:solidFill>
                <a:latin typeface="微软雅黑 Light" panose="020B0502040204020203" pitchFamily="34" charset="-122"/>
                <a:ea typeface="微软雅黑 Light" panose="020B0502040204020203" pitchFamily="34" charset="-122"/>
              </a:rPr>
            </a:fld>
            <a:r>
              <a:rPr lang="zh-CN" altLang="en-US" sz="1800" b="0" dirty="0">
                <a:solidFill>
                  <a:schemeClr val="accent1"/>
                </a:solidFill>
                <a:latin typeface="微软雅黑 Light" panose="020B0502040204020203" pitchFamily="34" charset="-122"/>
                <a:ea typeface="微软雅黑 Light" panose="020B0502040204020203" pitchFamily="34" charset="-122"/>
              </a:rPr>
              <a:t> </a:t>
            </a:r>
            <a:endParaRPr lang="zh-CN" altLang="en-US" sz="1800" b="0" dirty="0">
              <a:solidFill>
                <a:schemeClr val="accent1"/>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9.xml"/><Relationship Id="rId5" Type="http://schemas.openxmlformats.org/officeDocument/2006/relationships/image" Target="../media/image4.jpeg"/><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9.xml"/><Relationship Id="rId5" Type="http://schemas.openxmlformats.org/officeDocument/2006/relationships/image" Target="../media/image4.jpeg"/><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26" name="Time Will Tell.mp3">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9234781" y="0"/>
            <a:ext cx="336542" cy="336420"/>
          </a:xfrm>
          <a:prstGeom prst="rect">
            <a:avLst/>
          </a:prstGeom>
        </p:spPr>
      </p:pic>
      <p:sp>
        <p:nvSpPr>
          <p:cNvPr id="48" name="矩形 47"/>
          <p:cNvSpPr/>
          <p:nvPr/>
        </p:nvSpPr>
        <p:spPr>
          <a:xfrm>
            <a:off x="6719468" y="252782"/>
            <a:ext cx="2414745" cy="1177235"/>
          </a:xfrm>
          <a:prstGeom prst="rect">
            <a:avLst/>
          </a:prstGeom>
        </p:spPr>
        <p:txBody>
          <a:bodyPr wrap="none" lIns="68571" tIns="34285" rIns="68571" bIns="34285">
            <a:spAutoFit/>
          </a:bodyPr>
          <a:lstStyle/>
          <a:p>
            <a:pPr algn="r"/>
            <a:r>
              <a:rPr lang="en-US" altLang="zh-CN" sz="7200" b="1" dirty="0">
                <a:solidFill>
                  <a:srgbClr val="005DA2"/>
                </a:solidFill>
                <a:latin typeface="微软雅黑" panose="020B0503020204020204" pitchFamily="34" charset="-122"/>
                <a:ea typeface="微软雅黑" panose="020B0503020204020204" pitchFamily="34" charset="-122"/>
              </a:rPr>
              <a:t>2020</a:t>
            </a:r>
            <a:endParaRPr lang="en-US" altLang="zh-CN" sz="7200" b="1" dirty="0">
              <a:solidFill>
                <a:srgbClr val="005DA2"/>
              </a:solidFill>
              <a:latin typeface="微软雅黑" panose="020B0503020204020204" pitchFamily="34" charset="-122"/>
              <a:ea typeface="微软雅黑" panose="020B0503020204020204" pitchFamily="34" charset="-122"/>
            </a:endParaRPr>
          </a:p>
        </p:txBody>
      </p:sp>
      <p:sp>
        <p:nvSpPr>
          <p:cNvPr id="15" name="矩形 14"/>
          <p:cNvSpPr/>
          <p:nvPr/>
        </p:nvSpPr>
        <p:spPr>
          <a:xfrm>
            <a:off x="2411761" y="1285589"/>
            <a:ext cx="6732240" cy="1934233"/>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平行四边形 13"/>
          <p:cNvSpPr/>
          <p:nvPr/>
        </p:nvSpPr>
        <p:spPr>
          <a:xfrm>
            <a:off x="-633060" y="1285589"/>
            <a:ext cx="4073415" cy="2366272"/>
          </a:xfrm>
          <a:prstGeom prst="parallelogram">
            <a:avLst/>
          </a:prstGeom>
          <a:blipFill dpi="0" rotWithShape="0">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3" name="Rectangle 3"/>
          <p:cNvSpPr txBox="1">
            <a:spLocks noChangeArrowheads="1"/>
          </p:cNvSpPr>
          <p:nvPr/>
        </p:nvSpPr>
        <p:spPr>
          <a:xfrm>
            <a:off x="3194254" y="1797782"/>
            <a:ext cx="5671494" cy="5024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zh-CN" altLang="en-US" sz="3600" b="1" dirty="0">
                <a:solidFill>
                  <a:schemeClr val="bg1"/>
                </a:solidFill>
                <a:latin typeface="微软雅黑" panose="020B0503020204020204" pitchFamily="34" charset="-122"/>
                <a:ea typeface="微软雅黑" panose="020B0503020204020204" pitchFamily="34" charset="-122"/>
              </a:rPr>
              <a:t>小学期实训中期报告</a:t>
            </a:r>
            <a:r>
              <a:rPr lang="en-US" altLang="zh-CN" sz="3600" b="1" dirty="0">
                <a:solidFill>
                  <a:schemeClr val="bg1"/>
                </a:solidFill>
                <a:latin typeface="微软雅黑" panose="020B0503020204020204" pitchFamily="34" charset="-122"/>
                <a:ea typeface="微软雅黑" panose="020B0503020204020204" pitchFamily="34" charset="-122"/>
              </a:rPr>
              <a:t>PPT</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cxnSp>
        <p:nvCxnSpPr>
          <p:cNvPr id="46" name="直接连接符 5"/>
          <p:cNvCxnSpPr>
            <a:cxnSpLocks noChangeShapeType="1"/>
          </p:cNvCxnSpPr>
          <p:nvPr/>
        </p:nvCxnSpPr>
        <p:spPr bwMode="auto">
          <a:xfrm flipH="1">
            <a:off x="3359304" y="2427734"/>
            <a:ext cx="5491972" cy="0"/>
          </a:xfrm>
          <a:prstGeom prst="line">
            <a:avLst/>
          </a:prstGeom>
          <a:noFill/>
          <a:ln w="12700">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7" name="Rectangle 4"/>
          <p:cNvSpPr txBox="1">
            <a:spLocks noChangeArrowheads="1"/>
          </p:cNvSpPr>
          <p:nvPr/>
        </p:nvSpPr>
        <p:spPr>
          <a:xfrm>
            <a:off x="2699792" y="2518433"/>
            <a:ext cx="4807056" cy="322659"/>
          </a:xfrm>
          <a:prstGeom prst="rect">
            <a:avLst/>
          </a:prstGeom>
        </p:spPr>
        <p:txBody>
          <a:bodyPr vert="horz" lIns="91440" tIns="45720" rIns="91440" bIns="45720" rtlCol="0" anchor="ct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zh-CN" altLang="en-US" sz="1400" dirty="0">
                <a:solidFill>
                  <a:schemeClr val="bg1"/>
                </a:solidFill>
                <a:latin typeface="微软雅黑" panose="020B0503020204020204" pitchFamily="34" charset="-122"/>
                <a:ea typeface="微软雅黑" panose="020B0503020204020204" pitchFamily="34" charset="-122"/>
              </a:rPr>
              <a:t>框架完整的小学期实训中期报告</a:t>
            </a:r>
            <a:r>
              <a:rPr lang="en-US" altLang="zh-CN" sz="1400" dirty="0">
                <a:solidFill>
                  <a:schemeClr val="bg1"/>
                </a:solidFill>
                <a:latin typeface="微软雅黑" panose="020B0503020204020204" pitchFamily="34" charset="-122"/>
                <a:ea typeface="微软雅黑" panose="020B0503020204020204" pitchFamily="34" charset="-122"/>
              </a:rPr>
              <a:t>PPT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3337503" y="3394635"/>
            <a:ext cx="1872208" cy="245745"/>
          </a:xfrm>
          <a:prstGeom prst="rect">
            <a:avLst/>
          </a:prstGeom>
          <a:noFill/>
        </p:spPr>
        <p:txBody>
          <a:bodyPr wrap="square" lIns="0" tIns="0" rIns="0" bIns="0" rtlCol="0">
            <a:spAutoFit/>
          </a:bodyPr>
          <a:lstStyle/>
          <a:p>
            <a:r>
              <a:rPr lang="zh-CN" altLang="en-US" sz="1600" b="1" dirty="0">
                <a:solidFill>
                  <a:srgbClr val="005DA2"/>
                </a:solidFill>
                <a:latin typeface="微软雅黑" panose="020B0503020204020204" pitchFamily="34" charset="-122"/>
                <a:ea typeface="微软雅黑" panose="020B0503020204020204" pitchFamily="34" charset="-122"/>
              </a:rPr>
              <a:t>汇报人：何洋程</a:t>
            </a:r>
            <a:endParaRPr lang="zh-CN" altLang="en-US" sz="1600" b="1" dirty="0">
              <a:solidFill>
                <a:srgbClr val="005DA2"/>
              </a:solidFill>
              <a:latin typeface="微软雅黑" panose="020B0503020204020204" pitchFamily="34" charset="-122"/>
              <a:ea typeface="微软雅黑" panose="020B0503020204020204" pitchFamily="34" charset="-122"/>
            </a:endParaRPr>
          </a:p>
        </p:txBody>
      </p:sp>
      <p:sp>
        <p:nvSpPr>
          <p:cNvPr id="77" name="文本框 76"/>
          <p:cNvSpPr txBox="1"/>
          <p:nvPr/>
        </p:nvSpPr>
        <p:spPr>
          <a:xfrm>
            <a:off x="5783364" y="3384760"/>
            <a:ext cx="1872208" cy="245745"/>
          </a:xfrm>
          <a:prstGeom prst="rect">
            <a:avLst/>
          </a:prstGeom>
          <a:noFill/>
        </p:spPr>
        <p:txBody>
          <a:bodyPr wrap="square" lIns="0" tIns="0" rIns="0" bIns="0" rtlCol="0">
            <a:spAutoFit/>
          </a:bodyPr>
          <a:lstStyle/>
          <a:p>
            <a:r>
              <a:rPr lang="zh-CN" altLang="en-US" sz="1600" b="1" dirty="0">
                <a:solidFill>
                  <a:srgbClr val="005DA2"/>
                </a:solidFill>
                <a:latin typeface="微软雅黑" panose="020B0503020204020204" pitchFamily="34" charset="-122"/>
                <a:ea typeface="微软雅黑" panose="020B0503020204020204" pitchFamily="34" charset="-122"/>
              </a:rPr>
              <a:t>时间：</a:t>
            </a:r>
            <a:r>
              <a:rPr lang="en-US" altLang="zh-CN" sz="1600" b="1" dirty="0">
                <a:solidFill>
                  <a:srgbClr val="005DA2"/>
                </a:solidFill>
                <a:latin typeface="微软雅黑" panose="020B0503020204020204" pitchFamily="34" charset="-122"/>
                <a:ea typeface="微软雅黑" panose="020B0503020204020204" pitchFamily="34" charset="-122"/>
              </a:rPr>
              <a:t>2020.07.12</a:t>
            </a:r>
            <a:endParaRPr lang="zh-CN" altLang="en-US" sz="1600" b="1" dirty="0">
              <a:solidFill>
                <a:srgbClr val="005DA2"/>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6"/>
                                        </p:tgtEl>
                                      </p:cBhvr>
                                    </p:cmd>
                                  </p:childTnLst>
                                </p:cTn>
                              </p:par>
                            </p:childTnLst>
                          </p:cTn>
                        </p:par>
                        <p:par>
                          <p:cTn id="7" fill="hold">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500"/>
                                        <p:tgtEl>
                                          <p:spTgt spid="14"/>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wipe(left)">
                                      <p:cBhvr>
                                        <p:cTn id="14" dur="500"/>
                                        <p:tgtEl>
                                          <p:spTgt spid="15"/>
                                        </p:tgtEl>
                                      </p:cBhvr>
                                    </p:animEffect>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1000"/>
                                        <p:tgtEl>
                                          <p:spTgt spid="48"/>
                                        </p:tgtEl>
                                      </p:cBhvr>
                                    </p:animEffect>
                                    <p:anim calcmode="lin" valueType="num">
                                      <p:cBhvr>
                                        <p:cTn id="19" dur="1000" fill="hold"/>
                                        <p:tgtEl>
                                          <p:spTgt spid="48"/>
                                        </p:tgtEl>
                                        <p:attrNameLst>
                                          <p:attrName>ppt_x</p:attrName>
                                        </p:attrNameLst>
                                      </p:cBhvr>
                                      <p:tavLst>
                                        <p:tav tm="0">
                                          <p:val>
                                            <p:strVal val="#ppt_x"/>
                                          </p:val>
                                        </p:tav>
                                        <p:tav tm="100000">
                                          <p:val>
                                            <p:strVal val="#ppt_x"/>
                                          </p:val>
                                        </p:tav>
                                      </p:tavLst>
                                    </p:anim>
                                    <p:anim calcmode="lin" valueType="num">
                                      <p:cBhvr>
                                        <p:cTn id="20" dur="1000" fill="hold"/>
                                        <p:tgtEl>
                                          <p:spTgt spid="48"/>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43"/>
                                        </p:tgtEl>
                                        <p:attrNameLst>
                                          <p:attrName>ppt_y</p:attrName>
                                        </p:attrNameLst>
                                      </p:cBhvr>
                                      <p:tavLst>
                                        <p:tav tm="0">
                                          <p:val>
                                            <p:strVal val="#ppt_y"/>
                                          </p:val>
                                        </p:tav>
                                        <p:tav tm="100000">
                                          <p:val>
                                            <p:strVal val="#ppt_y"/>
                                          </p:val>
                                        </p:tav>
                                      </p:tavLst>
                                    </p:anim>
                                    <p:anim calcmode="lin" valueType="num">
                                      <p:cBhvr>
                                        <p:cTn id="26"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43"/>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43"/>
                                        </p:tgtEl>
                                      </p:cBhvr>
                                    </p:animEffect>
                                  </p:childTnLst>
                                </p:cTn>
                              </p:par>
                            </p:childTnLst>
                          </p:cTn>
                        </p:par>
                        <p:par>
                          <p:cTn id="29" fill="hold">
                            <p:stCondLst>
                              <p:cond delay="3049"/>
                            </p:stCondLst>
                            <p:childTnLst>
                              <p:par>
                                <p:cTn id="30" presetID="22" presetClass="entr" presetSubtype="2" fill="hold" nodeType="after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wipe(right)">
                                      <p:cBhvr>
                                        <p:cTn id="32" dur="1000"/>
                                        <p:tgtEl>
                                          <p:spTgt spid="46"/>
                                        </p:tgtEl>
                                      </p:cBhvr>
                                    </p:animEffect>
                                  </p:childTnLst>
                                </p:cTn>
                              </p:par>
                            </p:childTnLst>
                          </p:cTn>
                        </p:par>
                        <p:par>
                          <p:cTn id="33" fill="hold">
                            <p:stCondLst>
                              <p:cond delay="4049"/>
                            </p:stCondLst>
                            <p:childTnLst>
                              <p:par>
                                <p:cTn id="34" presetID="53" presetClass="entr" presetSubtype="16" fill="hold" grpId="0" nodeType="afterEffect">
                                  <p:stCondLst>
                                    <p:cond delay="0"/>
                                  </p:stCondLst>
                                  <p:iterate type="lt">
                                    <p:tmPct val="7000"/>
                                  </p:iterate>
                                  <p:childTnLst>
                                    <p:set>
                                      <p:cBhvr>
                                        <p:cTn id="35" dur="1" fill="hold">
                                          <p:stCondLst>
                                            <p:cond delay="0"/>
                                          </p:stCondLst>
                                        </p:cTn>
                                        <p:tgtEl>
                                          <p:spTgt spid="37"/>
                                        </p:tgtEl>
                                        <p:attrNameLst>
                                          <p:attrName>style.visibility</p:attrName>
                                        </p:attrNameLst>
                                      </p:cBhvr>
                                      <p:to>
                                        <p:strVal val="visible"/>
                                      </p:to>
                                    </p:set>
                                    <p:anim calcmode="lin" valueType="num">
                                      <p:cBhvr>
                                        <p:cTn id="36" dur="500" fill="hold"/>
                                        <p:tgtEl>
                                          <p:spTgt spid="37"/>
                                        </p:tgtEl>
                                        <p:attrNameLst>
                                          <p:attrName>ppt_w</p:attrName>
                                        </p:attrNameLst>
                                      </p:cBhvr>
                                      <p:tavLst>
                                        <p:tav tm="0">
                                          <p:val>
                                            <p:fltVal val="0"/>
                                          </p:val>
                                        </p:tav>
                                        <p:tav tm="100000">
                                          <p:val>
                                            <p:strVal val="#ppt_w"/>
                                          </p:val>
                                        </p:tav>
                                      </p:tavLst>
                                    </p:anim>
                                    <p:anim calcmode="lin" valueType="num">
                                      <p:cBhvr>
                                        <p:cTn id="37" dur="500" fill="hold"/>
                                        <p:tgtEl>
                                          <p:spTgt spid="37"/>
                                        </p:tgtEl>
                                        <p:attrNameLst>
                                          <p:attrName>ppt_h</p:attrName>
                                        </p:attrNameLst>
                                      </p:cBhvr>
                                      <p:tavLst>
                                        <p:tav tm="0">
                                          <p:val>
                                            <p:fltVal val="0"/>
                                          </p:val>
                                        </p:tav>
                                        <p:tav tm="100000">
                                          <p:val>
                                            <p:strVal val="#ppt_h"/>
                                          </p:val>
                                        </p:tav>
                                      </p:tavLst>
                                    </p:anim>
                                    <p:animEffect transition="in" filter="fade">
                                      <p:cBhvr>
                                        <p:cTn id="38" dur="500"/>
                                        <p:tgtEl>
                                          <p:spTgt spid="37"/>
                                        </p:tgtEl>
                                      </p:cBhvr>
                                    </p:animEffect>
                                  </p:childTnLst>
                                </p:cTn>
                              </p:par>
                            </p:childTnLst>
                          </p:cTn>
                        </p:par>
                        <p:par>
                          <p:cTn id="39" fill="hold">
                            <p:stCondLst>
                              <p:cond delay="5109"/>
                            </p:stCondLst>
                            <p:childTnLst>
                              <p:par>
                                <p:cTn id="40" presetID="42" presetClass="entr" presetSubtype="0" fill="hold" grpId="0" nodeType="afterEffect">
                                  <p:stCondLst>
                                    <p:cond delay="0"/>
                                  </p:stCondLst>
                                  <p:childTnLst>
                                    <p:set>
                                      <p:cBhvr>
                                        <p:cTn id="41" dur="1" fill="hold">
                                          <p:stCondLst>
                                            <p:cond delay="0"/>
                                          </p:stCondLst>
                                        </p:cTn>
                                        <p:tgtEl>
                                          <p:spTgt spid="76"/>
                                        </p:tgtEl>
                                        <p:attrNameLst>
                                          <p:attrName>style.visibility</p:attrName>
                                        </p:attrNameLst>
                                      </p:cBhvr>
                                      <p:to>
                                        <p:strVal val="visible"/>
                                      </p:to>
                                    </p:set>
                                    <p:animEffect transition="in" filter="fade">
                                      <p:cBhvr>
                                        <p:cTn id="42" dur="500"/>
                                        <p:tgtEl>
                                          <p:spTgt spid="76"/>
                                        </p:tgtEl>
                                      </p:cBhvr>
                                    </p:animEffect>
                                    <p:anim calcmode="lin" valueType="num">
                                      <p:cBhvr>
                                        <p:cTn id="43" dur="500" fill="hold"/>
                                        <p:tgtEl>
                                          <p:spTgt spid="76"/>
                                        </p:tgtEl>
                                        <p:attrNameLst>
                                          <p:attrName>ppt_x</p:attrName>
                                        </p:attrNameLst>
                                      </p:cBhvr>
                                      <p:tavLst>
                                        <p:tav tm="0">
                                          <p:val>
                                            <p:strVal val="#ppt_x"/>
                                          </p:val>
                                        </p:tav>
                                        <p:tav tm="100000">
                                          <p:val>
                                            <p:strVal val="#ppt_x"/>
                                          </p:val>
                                        </p:tav>
                                      </p:tavLst>
                                    </p:anim>
                                    <p:anim calcmode="lin" valueType="num">
                                      <p:cBhvr>
                                        <p:cTn id="44" dur="500" fill="hold"/>
                                        <p:tgtEl>
                                          <p:spTgt spid="76"/>
                                        </p:tgtEl>
                                        <p:attrNameLst>
                                          <p:attrName>ppt_y</p:attrName>
                                        </p:attrNameLst>
                                      </p:cBhvr>
                                      <p:tavLst>
                                        <p:tav tm="0">
                                          <p:val>
                                            <p:strVal val="#ppt_y+.1"/>
                                          </p:val>
                                        </p:tav>
                                        <p:tav tm="100000">
                                          <p:val>
                                            <p:strVal val="#ppt_y"/>
                                          </p:val>
                                        </p:tav>
                                      </p:tavLst>
                                    </p:anim>
                                  </p:childTnLst>
                                </p:cTn>
                              </p:par>
                            </p:childTnLst>
                          </p:cTn>
                        </p:par>
                        <p:par>
                          <p:cTn id="45" fill="hold">
                            <p:stCondLst>
                              <p:cond delay="5609"/>
                            </p:stCondLst>
                            <p:childTnLst>
                              <p:par>
                                <p:cTn id="46" presetID="42" presetClass="entr" presetSubtype="0" fill="hold" grpId="0" nodeType="afterEffect">
                                  <p:stCondLst>
                                    <p:cond delay="0"/>
                                  </p:stCondLst>
                                  <p:childTnLst>
                                    <p:set>
                                      <p:cBhvr>
                                        <p:cTn id="47" dur="1" fill="hold">
                                          <p:stCondLst>
                                            <p:cond delay="0"/>
                                          </p:stCondLst>
                                        </p:cTn>
                                        <p:tgtEl>
                                          <p:spTgt spid="77"/>
                                        </p:tgtEl>
                                        <p:attrNameLst>
                                          <p:attrName>style.visibility</p:attrName>
                                        </p:attrNameLst>
                                      </p:cBhvr>
                                      <p:to>
                                        <p:strVal val="visible"/>
                                      </p:to>
                                    </p:set>
                                    <p:animEffect transition="in" filter="fade">
                                      <p:cBhvr>
                                        <p:cTn id="48" dur="500"/>
                                        <p:tgtEl>
                                          <p:spTgt spid="77"/>
                                        </p:tgtEl>
                                      </p:cBhvr>
                                    </p:animEffect>
                                    <p:anim calcmode="lin" valueType="num">
                                      <p:cBhvr>
                                        <p:cTn id="49" dur="500" fill="hold"/>
                                        <p:tgtEl>
                                          <p:spTgt spid="77"/>
                                        </p:tgtEl>
                                        <p:attrNameLst>
                                          <p:attrName>ppt_x</p:attrName>
                                        </p:attrNameLst>
                                      </p:cBhvr>
                                      <p:tavLst>
                                        <p:tav tm="0">
                                          <p:val>
                                            <p:strVal val="#ppt_x"/>
                                          </p:val>
                                        </p:tav>
                                        <p:tav tm="100000">
                                          <p:val>
                                            <p:strVal val="#ppt_x"/>
                                          </p:val>
                                        </p:tav>
                                      </p:tavLst>
                                    </p:anim>
                                    <p:anim calcmode="lin" valueType="num">
                                      <p:cBhvr>
                                        <p:cTn id="50" dur="500" fill="hold"/>
                                        <p:tgtEl>
                                          <p:spTgt spid="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1" repeatCount="indefinite" fill="remove" display="0">
                  <p:stCondLst>
                    <p:cond delay="indefinite"/>
                  </p:stCondLst>
                  <p:endCondLst>
                    <p:cond evt="onStopAudio" delay="0">
                      <p:tgtEl>
                        <p:sldTgt/>
                      </p:tgtEl>
                    </p:cond>
                  </p:endCondLst>
                </p:cTn>
                <p:tgtEl>
                  <p:spTgt spid="26"/>
                </p:tgtEl>
              </p:cMediaNode>
            </p:audio>
          </p:childTnLst>
        </p:cTn>
      </p:par>
    </p:tnLst>
    <p:bldLst>
      <p:bldP spid="48" grpId="0"/>
      <p:bldP spid="15" grpId="0" animBg="1"/>
      <p:bldP spid="14" grpId="0" animBg="1"/>
      <p:bldP spid="43" grpId="0" autoUpdateAnimBg="0"/>
      <p:bldP spid="37" grpId="0"/>
      <p:bldP spid="76" grpId="0"/>
      <p:bldP spid="7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tx1">
                    <a:lumMod val="75000"/>
                    <a:lumOff val="25000"/>
                  </a:schemeClr>
                </a:solidFill>
                <a:latin typeface="微软雅黑" panose="020B0503020204020204" pitchFamily="34" charset="-122"/>
                <a:ea typeface="微软雅黑" panose="020B0503020204020204" pitchFamily="34" charset="-122"/>
              </a:rPr>
              <a:t>工作教训</a:t>
            </a:r>
            <a:endParaRPr lang="zh-CN" altLang="en-GB"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矩形 26"/>
          <p:cNvSpPr/>
          <p:nvPr/>
        </p:nvSpPr>
        <p:spPr>
          <a:xfrm>
            <a:off x="913130" y="1275715"/>
            <a:ext cx="7676515" cy="23698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p:nvSpPr>
        <p:spPr>
          <a:xfrm>
            <a:off x="1708150" y="1692275"/>
            <a:ext cx="6293485" cy="1723390"/>
          </a:xfrm>
          <a:prstGeom prst="rect">
            <a:avLst/>
          </a:prstGeom>
          <a:noFill/>
        </p:spPr>
        <p:txBody>
          <a:bodyPr wrap="square" lIns="0" tIns="0" rIns="0" bIns="0" rtlCol="0">
            <a:spAutoFit/>
          </a:bodyPr>
          <a:lstStyle/>
          <a:p>
            <a:r>
              <a:rPr lang="en-US" altLang="zh-CN" sz="1600" dirty="0">
                <a:solidFill>
                  <a:schemeClr val="bg1"/>
                </a:solidFill>
                <a:latin typeface="+mn-ea"/>
                <a:cs typeface="+mn-ea"/>
              </a:rPr>
              <a:t>1.</a:t>
            </a:r>
            <a:r>
              <a:rPr lang="zh-CN" altLang="en-US" sz="1600" dirty="0">
                <a:solidFill>
                  <a:schemeClr val="bg1"/>
                </a:solidFill>
                <a:latin typeface="+mn-ea"/>
                <a:cs typeface="+mn-ea"/>
              </a:rPr>
              <a:t>基础知识不能落下。虽然很多知识可以查，但是真的很影响效率，花费时间。</a:t>
            </a:r>
            <a:endParaRPr lang="zh-CN" altLang="en-US" sz="1600" dirty="0">
              <a:solidFill>
                <a:schemeClr val="bg1"/>
              </a:solidFill>
              <a:latin typeface="+mn-ea"/>
              <a:cs typeface="+mn-ea"/>
            </a:endParaRPr>
          </a:p>
          <a:p>
            <a:r>
              <a:rPr lang="en-US" altLang="zh-CN" sz="1600" dirty="0">
                <a:solidFill>
                  <a:schemeClr val="bg1"/>
                </a:solidFill>
                <a:latin typeface="+mn-ea"/>
                <a:cs typeface="+mn-ea"/>
              </a:rPr>
              <a:t>2.</a:t>
            </a:r>
            <a:r>
              <a:rPr lang="zh-CN" altLang="en-US" sz="1600" dirty="0">
                <a:solidFill>
                  <a:schemeClr val="bg1"/>
                </a:solidFill>
                <a:latin typeface="+mn-ea"/>
                <a:cs typeface="+mn-ea"/>
              </a:rPr>
              <a:t>虽然由单个图片的人脸表情识别转向视频的多人人脸表情识别听上去很简单，实际上有很多需要考虑的点，很多需要注意的小细节。我在处理的时候，遇到了很多问题，最烦人的就是常常表情及人脸都识别正确了，但就是与图片上的人脸不对应，最后重构代码重新设计才解决</a:t>
            </a:r>
            <a:endParaRPr lang="zh-CN" altLang="en-US" sz="1600" dirty="0">
              <a:solidFill>
                <a:schemeClr val="bg1"/>
              </a:solidFill>
              <a:latin typeface="+mn-ea"/>
              <a:cs typeface="+mn-ea"/>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par>
                                <p:cTn id="12" presetID="2" presetClass="entr" presetSubtype="2" fill="hold" grpId="0" nodeType="withEffect">
                                  <p:stCondLst>
                                    <p:cond delay="0"/>
                                  </p:stCondLst>
                                  <p:childTnLst>
                                    <p:set>
                                      <p:cBhvr>
                                        <p:cTn id="13" dur="1" fill="hold">
                                          <p:stCondLst>
                                            <p:cond delay="0"/>
                                          </p:stCondLst>
                                        </p:cTn>
                                        <p:tgtEl>
                                          <p:spTgt spid="29"/>
                                        </p:tgtEl>
                                        <p:attrNameLst>
                                          <p:attrName>style.visibility</p:attrName>
                                        </p:attrNameLst>
                                      </p:cBhvr>
                                      <p:to>
                                        <p:strVal val="visible"/>
                                      </p:to>
                                    </p:set>
                                    <p:anim calcmode="lin" valueType="num">
                                      <p:cBhvr additive="base">
                                        <p:cTn id="14" dur="500" fill="hold"/>
                                        <p:tgtEl>
                                          <p:spTgt spid="29"/>
                                        </p:tgtEl>
                                        <p:attrNameLst>
                                          <p:attrName>ppt_x</p:attrName>
                                        </p:attrNameLst>
                                      </p:cBhvr>
                                      <p:tavLst>
                                        <p:tav tm="0">
                                          <p:val>
                                            <p:strVal val="1+#ppt_w/2"/>
                                          </p:val>
                                        </p:tav>
                                        <p:tav tm="100000">
                                          <p:val>
                                            <p:strVal val="#ppt_x"/>
                                          </p:val>
                                        </p:tav>
                                      </p:tavLst>
                                    </p:anim>
                                    <p:anim calcmode="lin" valueType="num">
                                      <p:cBhvr additive="base">
                                        <p:cTn id="15" dur="500" fill="hold"/>
                                        <p:tgtEl>
                                          <p:spTgt spid="2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27"/>
                                        </p:tgtEl>
                                        <p:attrNameLst>
                                          <p:attrName>style.visibility</p:attrName>
                                        </p:attrNameLst>
                                      </p:cBhvr>
                                      <p:to>
                                        <p:strVal val="visible"/>
                                      </p:to>
                                    </p:set>
                                    <p:anim calcmode="lin" valueType="num">
                                      <p:cBhvr additive="base">
                                        <p:cTn id="18" dur="500" fill="hold"/>
                                        <p:tgtEl>
                                          <p:spTgt spid="27"/>
                                        </p:tgtEl>
                                        <p:attrNameLst>
                                          <p:attrName>ppt_x</p:attrName>
                                        </p:attrNameLst>
                                      </p:cBhvr>
                                      <p:tavLst>
                                        <p:tav tm="0">
                                          <p:val>
                                            <p:strVal val="1+#ppt_w/2"/>
                                          </p:val>
                                        </p:tav>
                                        <p:tav tm="100000">
                                          <p:val>
                                            <p:strVal val="#ppt_x"/>
                                          </p:val>
                                        </p:tav>
                                      </p:tavLst>
                                    </p:anim>
                                    <p:anim calcmode="lin" valueType="num">
                                      <p:cBhvr additive="base">
                                        <p:cTn id="19"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bldLvl="0" animBg="1"/>
      <p:bldP spid="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26" name="Time Will Tell.mp3">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9234781" y="0"/>
            <a:ext cx="336542" cy="336420"/>
          </a:xfrm>
          <a:prstGeom prst="rect">
            <a:avLst/>
          </a:prstGeom>
        </p:spPr>
      </p:pic>
      <p:sp>
        <p:nvSpPr>
          <p:cNvPr id="48" name="矩形 47"/>
          <p:cNvSpPr/>
          <p:nvPr/>
        </p:nvSpPr>
        <p:spPr>
          <a:xfrm>
            <a:off x="6719468" y="252782"/>
            <a:ext cx="2414745" cy="1177235"/>
          </a:xfrm>
          <a:prstGeom prst="rect">
            <a:avLst/>
          </a:prstGeom>
        </p:spPr>
        <p:txBody>
          <a:bodyPr wrap="none" lIns="68571" tIns="34285" rIns="68571" bIns="34285">
            <a:spAutoFit/>
          </a:bodyPr>
          <a:lstStyle/>
          <a:p>
            <a:pPr algn="r"/>
            <a:r>
              <a:rPr lang="en-US" altLang="zh-CN" sz="7200" b="1" dirty="0">
                <a:solidFill>
                  <a:srgbClr val="005DA2"/>
                </a:solidFill>
                <a:latin typeface="微软雅黑" panose="020B0503020204020204" pitchFamily="34" charset="-122"/>
                <a:ea typeface="微软雅黑" panose="020B0503020204020204" pitchFamily="34" charset="-122"/>
              </a:rPr>
              <a:t>2020</a:t>
            </a:r>
            <a:endParaRPr lang="en-US" altLang="zh-CN" sz="7200" b="1" dirty="0">
              <a:solidFill>
                <a:srgbClr val="005DA2"/>
              </a:solidFill>
              <a:latin typeface="微软雅黑" panose="020B0503020204020204" pitchFamily="34" charset="-122"/>
              <a:ea typeface="微软雅黑" panose="020B0503020204020204" pitchFamily="34" charset="-122"/>
            </a:endParaRPr>
          </a:p>
        </p:txBody>
      </p:sp>
      <p:sp>
        <p:nvSpPr>
          <p:cNvPr id="15" name="矩形 14"/>
          <p:cNvSpPr/>
          <p:nvPr/>
        </p:nvSpPr>
        <p:spPr>
          <a:xfrm>
            <a:off x="2411761" y="1285589"/>
            <a:ext cx="6732240" cy="1934233"/>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平行四边形 13"/>
          <p:cNvSpPr/>
          <p:nvPr/>
        </p:nvSpPr>
        <p:spPr>
          <a:xfrm>
            <a:off x="-633060" y="1285589"/>
            <a:ext cx="4073415" cy="2366272"/>
          </a:xfrm>
          <a:prstGeom prst="parallelogram">
            <a:avLst/>
          </a:prstGeom>
          <a:blipFill dpi="0" rotWithShape="0">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3" name="Rectangle 3"/>
          <p:cNvSpPr txBox="1">
            <a:spLocks noChangeArrowheads="1"/>
          </p:cNvSpPr>
          <p:nvPr/>
        </p:nvSpPr>
        <p:spPr>
          <a:xfrm>
            <a:off x="3269543" y="1797782"/>
            <a:ext cx="5671494" cy="5024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zh-CN" altLang="en-US" sz="4800" b="1" dirty="0">
                <a:solidFill>
                  <a:schemeClr val="bg1"/>
                </a:solidFill>
                <a:latin typeface="微软雅黑" panose="020B0503020204020204" pitchFamily="34" charset="-122"/>
                <a:ea typeface="微软雅黑" panose="020B0503020204020204" pitchFamily="34" charset="-122"/>
              </a:rPr>
              <a:t>谢谢您的聆听与观看</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cxnSp>
        <p:nvCxnSpPr>
          <p:cNvPr id="46" name="直接连接符 5"/>
          <p:cNvCxnSpPr>
            <a:cxnSpLocks noChangeShapeType="1"/>
          </p:cNvCxnSpPr>
          <p:nvPr/>
        </p:nvCxnSpPr>
        <p:spPr bwMode="auto">
          <a:xfrm flipH="1">
            <a:off x="3359304" y="2427734"/>
            <a:ext cx="5491972" cy="0"/>
          </a:xfrm>
          <a:prstGeom prst="line">
            <a:avLst/>
          </a:prstGeom>
          <a:noFill/>
          <a:ln w="12700">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7" name="Rectangle 4"/>
          <p:cNvSpPr txBox="1">
            <a:spLocks noChangeArrowheads="1"/>
          </p:cNvSpPr>
          <p:nvPr/>
        </p:nvSpPr>
        <p:spPr>
          <a:xfrm>
            <a:off x="2699792" y="2518433"/>
            <a:ext cx="4807056" cy="322659"/>
          </a:xfrm>
          <a:prstGeom prst="rect">
            <a:avLst/>
          </a:prstGeom>
        </p:spPr>
        <p:txBody>
          <a:bodyPr vert="horz" lIns="91440" tIns="45720" rIns="91440" bIns="45720" rtlCol="0" anchor="ct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zh-CN" altLang="en-US" sz="1400" dirty="0">
                <a:solidFill>
                  <a:schemeClr val="bg1"/>
                </a:solidFill>
                <a:latin typeface="微软雅黑" panose="020B0503020204020204" pitchFamily="34" charset="-122"/>
                <a:ea typeface="微软雅黑" panose="020B0503020204020204" pitchFamily="34" charset="-122"/>
              </a:rPr>
              <a:t>框架完整的小学期实训中期报告</a:t>
            </a:r>
            <a:r>
              <a:rPr lang="en-US" altLang="zh-CN" sz="1400" dirty="0">
                <a:solidFill>
                  <a:schemeClr val="bg1"/>
                </a:solidFill>
                <a:latin typeface="微软雅黑" panose="020B0503020204020204" pitchFamily="34" charset="-122"/>
                <a:ea typeface="微软雅黑" panose="020B0503020204020204" pitchFamily="34" charset="-122"/>
              </a:rPr>
              <a:t>PPT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3337503" y="3394635"/>
            <a:ext cx="1872208" cy="245745"/>
          </a:xfrm>
          <a:prstGeom prst="rect">
            <a:avLst/>
          </a:prstGeom>
          <a:noFill/>
        </p:spPr>
        <p:txBody>
          <a:bodyPr wrap="square" lIns="0" tIns="0" rIns="0" bIns="0" rtlCol="0">
            <a:spAutoFit/>
          </a:bodyPr>
          <a:lstStyle/>
          <a:p>
            <a:r>
              <a:rPr lang="zh-CN" altLang="en-US" sz="1600" b="1" dirty="0">
                <a:solidFill>
                  <a:srgbClr val="005DA2"/>
                </a:solidFill>
                <a:latin typeface="微软雅黑" panose="020B0503020204020204" pitchFamily="34" charset="-122"/>
                <a:ea typeface="微软雅黑" panose="020B0503020204020204" pitchFamily="34" charset="-122"/>
              </a:rPr>
              <a:t>汇报人：何洋程</a:t>
            </a:r>
            <a:endParaRPr lang="zh-CN" altLang="en-US" sz="1600" b="1" dirty="0">
              <a:solidFill>
                <a:srgbClr val="005DA2"/>
              </a:solidFill>
              <a:latin typeface="微软雅黑" panose="020B0503020204020204" pitchFamily="34" charset="-122"/>
              <a:ea typeface="微软雅黑" panose="020B0503020204020204" pitchFamily="34" charset="-122"/>
            </a:endParaRPr>
          </a:p>
        </p:txBody>
      </p:sp>
      <p:sp>
        <p:nvSpPr>
          <p:cNvPr id="77" name="文本框 76"/>
          <p:cNvSpPr txBox="1"/>
          <p:nvPr/>
        </p:nvSpPr>
        <p:spPr>
          <a:xfrm>
            <a:off x="5783364" y="3384760"/>
            <a:ext cx="1872208" cy="245745"/>
          </a:xfrm>
          <a:prstGeom prst="rect">
            <a:avLst/>
          </a:prstGeom>
          <a:noFill/>
        </p:spPr>
        <p:txBody>
          <a:bodyPr wrap="square" lIns="0" tIns="0" rIns="0" bIns="0" rtlCol="0">
            <a:spAutoFit/>
          </a:bodyPr>
          <a:lstStyle/>
          <a:p>
            <a:r>
              <a:rPr lang="zh-CN" altLang="en-US" sz="1600" b="1" dirty="0">
                <a:solidFill>
                  <a:srgbClr val="005DA2"/>
                </a:solidFill>
                <a:latin typeface="微软雅黑" panose="020B0503020204020204" pitchFamily="34" charset="-122"/>
                <a:ea typeface="微软雅黑" panose="020B0503020204020204" pitchFamily="34" charset="-122"/>
              </a:rPr>
              <a:t>时间：</a:t>
            </a:r>
            <a:r>
              <a:rPr lang="en-US" altLang="zh-CN" sz="1600" b="1" dirty="0">
                <a:solidFill>
                  <a:srgbClr val="005DA2"/>
                </a:solidFill>
                <a:latin typeface="微软雅黑" panose="020B0503020204020204" pitchFamily="34" charset="-122"/>
                <a:ea typeface="微软雅黑" panose="020B0503020204020204" pitchFamily="34" charset="-122"/>
              </a:rPr>
              <a:t>2020.07.12</a:t>
            </a:r>
            <a:endParaRPr lang="zh-CN" altLang="en-US" sz="1600" b="1" dirty="0">
              <a:solidFill>
                <a:srgbClr val="005DA2"/>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6"/>
                                        </p:tgtEl>
                                      </p:cBhvr>
                                    </p:cmd>
                                  </p:childTnLst>
                                </p:cTn>
                              </p:par>
                            </p:childTnLst>
                          </p:cTn>
                        </p:par>
                        <p:par>
                          <p:cTn id="7" fill="hold">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500"/>
                                        <p:tgtEl>
                                          <p:spTgt spid="14"/>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wipe(left)">
                                      <p:cBhvr>
                                        <p:cTn id="14" dur="500"/>
                                        <p:tgtEl>
                                          <p:spTgt spid="15"/>
                                        </p:tgtEl>
                                      </p:cBhvr>
                                    </p:animEffect>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1000"/>
                                        <p:tgtEl>
                                          <p:spTgt spid="48"/>
                                        </p:tgtEl>
                                      </p:cBhvr>
                                    </p:animEffect>
                                    <p:anim calcmode="lin" valueType="num">
                                      <p:cBhvr>
                                        <p:cTn id="19" dur="1000" fill="hold"/>
                                        <p:tgtEl>
                                          <p:spTgt spid="48"/>
                                        </p:tgtEl>
                                        <p:attrNameLst>
                                          <p:attrName>ppt_x</p:attrName>
                                        </p:attrNameLst>
                                      </p:cBhvr>
                                      <p:tavLst>
                                        <p:tav tm="0">
                                          <p:val>
                                            <p:strVal val="#ppt_x"/>
                                          </p:val>
                                        </p:tav>
                                        <p:tav tm="100000">
                                          <p:val>
                                            <p:strVal val="#ppt_x"/>
                                          </p:val>
                                        </p:tav>
                                      </p:tavLst>
                                    </p:anim>
                                    <p:anim calcmode="lin" valueType="num">
                                      <p:cBhvr>
                                        <p:cTn id="20" dur="1000" fill="hold"/>
                                        <p:tgtEl>
                                          <p:spTgt spid="48"/>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43"/>
                                        </p:tgtEl>
                                        <p:attrNameLst>
                                          <p:attrName>ppt_y</p:attrName>
                                        </p:attrNameLst>
                                      </p:cBhvr>
                                      <p:tavLst>
                                        <p:tav tm="0">
                                          <p:val>
                                            <p:strVal val="#ppt_y"/>
                                          </p:val>
                                        </p:tav>
                                        <p:tav tm="100000">
                                          <p:val>
                                            <p:strVal val="#ppt_y"/>
                                          </p:val>
                                        </p:tav>
                                      </p:tavLst>
                                    </p:anim>
                                    <p:anim calcmode="lin" valueType="num">
                                      <p:cBhvr>
                                        <p:cTn id="26"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43"/>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43"/>
                                        </p:tgtEl>
                                      </p:cBhvr>
                                    </p:animEffect>
                                  </p:childTnLst>
                                </p:cTn>
                              </p:par>
                            </p:childTnLst>
                          </p:cTn>
                        </p:par>
                        <p:par>
                          <p:cTn id="29" fill="hold">
                            <p:stCondLst>
                              <p:cond delay="2900"/>
                            </p:stCondLst>
                            <p:childTnLst>
                              <p:par>
                                <p:cTn id="30" presetID="22" presetClass="entr" presetSubtype="2" fill="hold" nodeType="after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wipe(right)">
                                      <p:cBhvr>
                                        <p:cTn id="32" dur="1000"/>
                                        <p:tgtEl>
                                          <p:spTgt spid="46"/>
                                        </p:tgtEl>
                                      </p:cBhvr>
                                    </p:animEffect>
                                  </p:childTnLst>
                                </p:cTn>
                              </p:par>
                            </p:childTnLst>
                          </p:cTn>
                        </p:par>
                        <p:par>
                          <p:cTn id="33" fill="hold">
                            <p:stCondLst>
                              <p:cond delay="3900"/>
                            </p:stCondLst>
                            <p:childTnLst>
                              <p:par>
                                <p:cTn id="34" presetID="53" presetClass="entr" presetSubtype="16" fill="hold" grpId="0" nodeType="afterEffect">
                                  <p:stCondLst>
                                    <p:cond delay="0"/>
                                  </p:stCondLst>
                                  <p:iterate type="lt">
                                    <p:tmPct val="7000"/>
                                  </p:iterate>
                                  <p:childTnLst>
                                    <p:set>
                                      <p:cBhvr>
                                        <p:cTn id="35" dur="1" fill="hold">
                                          <p:stCondLst>
                                            <p:cond delay="0"/>
                                          </p:stCondLst>
                                        </p:cTn>
                                        <p:tgtEl>
                                          <p:spTgt spid="37"/>
                                        </p:tgtEl>
                                        <p:attrNameLst>
                                          <p:attrName>style.visibility</p:attrName>
                                        </p:attrNameLst>
                                      </p:cBhvr>
                                      <p:to>
                                        <p:strVal val="visible"/>
                                      </p:to>
                                    </p:set>
                                    <p:anim calcmode="lin" valueType="num">
                                      <p:cBhvr>
                                        <p:cTn id="36" dur="500" fill="hold"/>
                                        <p:tgtEl>
                                          <p:spTgt spid="37"/>
                                        </p:tgtEl>
                                        <p:attrNameLst>
                                          <p:attrName>ppt_w</p:attrName>
                                        </p:attrNameLst>
                                      </p:cBhvr>
                                      <p:tavLst>
                                        <p:tav tm="0">
                                          <p:val>
                                            <p:fltVal val="0"/>
                                          </p:val>
                                        </p:tav>
                                        <p:tav tm="100000">
                                          <p:val>
                                            <p:strVal val="#ppt_w"/>
                                          </p:val>
                                        </p:tav>
                                      </p:tavLst>
                                    </p:anim>
                                    <p:anim calcmode="lin" valueType="num">
                                      <p:cBhvr>
                                        <p:cTn id="37" dur="500" fill="hold"/>
                                        <p:tgtEl>
                                          <p:spTgt spid="37"/>
                                        </p:tgtEl>
                                        <p:attrNameLst>
                                          <p:attrName>ppt_h</p:attrName>
                                        </p:attrNameLst>
                                      </p:cBhvr>
                                      <p:tavLst>
                                        <p:tav tm="0">
                                          <p:val>
                                            <p:fltVal val="0"/>
                                          </p:val>
                                        </p:tav>
                                        <p:tav tm="100000">
                                          <p:val>
                                            <p:strVal val="#ppt_h"/>
                                          </p:val>
                                        </p:tav>
                                      </p:tavLst>
                                    </p:anim>
                                    <p:animEffect transition="in" filter="fade">
                                      <p:cBhvr>
                                        <p:cTn id="38" dur="500"/>
                                        <p:tgtEl>
                                          <p:spTgt spid="37"/>
                                        </p:tgtEl>
                                      </p:cBhvr>
                                    </p:animEffect>
                                  </p:childTnLst>
                                </p:cTn>
                              </p:par>
                            </p:childTnLst>
                          </p:cTn>
                        </p:par>
                        <p:par>
                          <p:cTn id="39" fill="hold">
                            <p:stCondLst>
                              <p:cond delay="4960"/>
                            </p:stCondLst>
                            <p:childTnLst>
                              <p:par>
                                <p:cTn id="40" presetID="42" presetClass="entr" presetSubtype="0" fill="hold" grpId="0" nodeType="afterEffect">
                                  <p:stCondLst>
                                    <p:cond delay="0"/>
                                  </p:stCondLst>
                                  <p:childTnLst>
                                    <p:set>
                                      <p:cBhvr>
                                        <p:cTn id="41" dur="1" fill="hold">
                                          <p:stCondLst>
                                            <p:cond delay="0"/>
                                          </p:stCondLst>
                                        </p:cTn>
                                        <p:tgtEl>
                                          <p:spTgt spid="76"/>
                                        </p:tgtEl>
                                        <p:attrNameLst>
                                          <p:attrName>style.visibility</p:attrName>
                                        </p:attrNameLst>
                                      </p:cBhvr>
                                      <p:to>
                                        <p:strVal val="visible"/>
                                      </p:to>
                                    </p:set>
                                    <p:animEffect transition="in" filter="fade">
                                      <p:cBhvr>
                                        <p:cTn id="42" dur="500"/>
                                        <p:tgtEl>
                                          <p:spTgt spid="76"/>
                                        </p:tgtEl>
                                      </p:cBhvr>
                                    </p:animEffect>
                                    <p:anim calcmode="lin" valueType="num">
                                      <p:cBhvr>
                                        <p:cTn id="43" dur="500" fill="hold"/>
                                        <p:tgtEl>
                                          <p:spTgt spid="76"/>
                                        </p:tgtEl>
                                        <p:attrNameLst>
                                          <p:attrName>ppt_x</p:attrName>
                                        </p:attrNameLst>
                                      </p:cBhvr>
                                      <p:tavLst>
                                        <p:tav tm="0">
                                          <p:val>
                                            <p:strVal val="#ppt_x"/>
                                          </p:val>
                                        </p:tav>
                                        <p:tav tm="100000">
                                          <p:val>
                                            <p:strVal val="#ppt_x"/>
                                          </p:val>
                                        </p:tav>
                                      </p:tavLst>
                                    </p:anim>
                                    <p:anim calcmode="lin" valueType="num">
                                      <p:cBhvr>
                                        <p:cTn id="44" dur="500" fill="hold"/>
                                        <p:tgtEl>
                                          <p:spTgt spid="76"/>
                                        </p:tgtEl>
                                        <p:attrNameLst>
                                          <p:attrName>ppt_y</p:attrName>
                                        </p:attrNameLst>
                                      </p:cBhvr>
                                      <p:tavLst>
                                        <p:tav tm="0">
                                          <p:val>
                                            <p:strVal val="#ppt_y+.1"/>
                                          </p:val>
                                        </p:tav>
                                        <p:tav tm="100000">
                                          <p:val>
                                            <p:strVal val="#ppt_y"/>
                                          </p:val>
                                        </p:tav>
                                      </p:tavLst>
                                    </p:anim>
                                  </p:childTnLst>
                                </p:cTn>
                              </p:par>
                            </p:childTnLst>
                          </p:cTn>
                        </p:par>
                        <p:par>
                          <p:cTn id="45" fill="hold">
                            <p:stCondLst>
                              <p:cond delay="5460"/>
                            </p:stCondLst>
                            <p:childTnLst>
                              <p:par>
                                <p:cTn id="46" presetID="42" presetClass="entr" presetSubtype="0" fill="hold" grpId="0" nodeType="afterEffect">
                                  <p:stCondLst>
                                    <p:cond delay="0"/>
                                  </p:stCondLst>
                                  <p:childTnLst>
                                    <p:set>
                                      <p:cBhvr>
                                        <p:cTn id="47" dur="1" fill="hold">
                                          <p:stCondLst>
                                            <p:cond delay="0"/>
                                          </p:stCondLst>
                                        </p:cTn>
                                        <p:tgtEl>
                                          <p:spTgt spid="77"/>
                                        </p:tgtEl>
                                        <p:attrNameLst>
                                          <p:attrName>style.visibility</p:attrName>
                                        </p:attrNameLst>
                                      </p:cBhvr>
                                      <p:to>
                                        <p:strVal val="visible"/>
                                      </p:to>
                                    </p:set>
                                    <p:animEffect transition="in" filter="fade">
                                      <p:cBhvr>
                                        <p:cTn id="48" dur="500"/>
                                        <p:tgtEl>
                                          <p:spTgt spid="77"/>
                                        </p:tgtEl>
                                      </p:cBhvr>
                                    </p:animEffect>
                                    <p:anim calcmode="lin" valueType="num">
                                      <p:cBhvr>
                                        <p:cTn id="49" dur="500" fill="hold"/>
                                        <p:tgtEl>
                                          <p:spTgt spid="77"/>
                                        </p:tgtEl>
                                        <p:attrNameLst>
                                          <p:attrName>ppt_x</p:attrName>
                                        </p:attrNameLst>
                                      </p:cBhvr>
                                      <p:tavLst>
                                        <p:tav tm="0">
                                          <p:val>
                                            <p:strVal val="#ppt_x"/>
                                          </p:val>
                                        </p:tav>
                                        <p:tav tm="100000">
                                          <p:val>
                                            <p:strVal val="#ppt_x"/>
                                          </p:val>
                                        </p:tav>
                                      </p:tavLst>
                                    </p:anim>
                                    <p:anim calcmode="lin" valueType="num">
                                      <p:cBhvr>
                                        <p:cTn id="50" dur="500" fill="hold"/>
                                        <p:tgtEl>
                                          <p:spTgt spid="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1" repeatCount="indefinite" fill="remove" display="0">
                  <p:stCondLst>
                    <p:cond delay="indefinite"/>
                  </p:stCondLst>
                  <p:endCondLst>
                    <p:cond evt="onStopAudio" delay="0">
                      <p:tgtEl>
                        <p:sldTgt/>
                      </p:tgtEl>
                    </p:cond>
                  </p:endCondLst>
                </p:cTn>
                <p:tgtEl>
                  <p:spTgt spid="26"/>
                </p:tgtEl>
              </p:cMediaNode>
            </p:audio>
          </p:childTnLst>
        </p:cTn>
      </p:par>
    </p:tnLst>
    <p:bldLst>
      <p:bldP spid="48" grpId="0"/>
      <p:bldP spid="15" grpId="0" animBg="1"/>
      <p:bldP spid="14" grpId="0" animBg="1"/>
      <p:bldP spid="43" grpId="0" autoUpdateAnimBg="0"/>
      <p:bldP spid="37" grpId="0"/>
      <p:bldP spid="76" grpId="0"/>
      <p:bldP spid="7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 name="图片 7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4" name="矩形 63"/>
          <p:cNvSpPr/>
          <p:nvPr/>
        </p:nvSpPr>
        <p:spPr>
          <a:xfrm>
            <a:off x="5428370" y="1661432"/>
            <a:ext cx="2827147" cy="346248"/>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主要存在的问题</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7" name="矩形 66"/>
          <p:cNvSpPr/>
          <p:nvPr/>
        </p:nvSpPr>
        <p:spPr>
          <a:xfrm>
            <a:off x="5453130" y="2421478"/>
            <a:ext cx="2827146" cy="345440"/>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工作心得</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0" name="矩形 69"/>
          <p:cNvSpPr/>
          <p:nvPr/>
        </p:nvSpPr>
        <p:spPr>
          <a:xfrm>
            <a:off x="5475969" y="3240817"/>
            <a:ext cx="2827147" cy="345440"/>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工作教训</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482290" y="1748301"/>
            <a:ext cx="3221132" cy="1692605"/>
            <a:chOff x="599173" y="1327698"/>
            <a:chExt cx="3221132" cy="1692605"/>
          </a:xfrm>
        </p:grpSpPr>
        <p:sp>
          <p:nvSpPr>
            <p:cNvPr id="52" name="平行四边形 51"/>
            <p:cNvSpPr/>
            <p:nvPr/>
          </p:nvSpPr>
          <p:spPr>
            <a:xfrm>
              <a:off x="599173" y="1327698"/>
              <a:ext cx="3221132" cy="16926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15" name="Text Placeholder 4"/>
            <p:cNvSpPr txBox="1"/>
            <p:nvPr/>
          </p:nvSpPr>
          <p:spPr>
            <a:xfrm>
              <a:off x="1113211" y="1873516"/>
              <a:ext cx="2256285" cy="49678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7200" b="1" dirty="0">
                  <a:solidFill>
                    <a:schemeClr val="bg1"/>
                  </a:solidFill>
                  <a:latin typeface="微软雅黑" panose="020B0503020204020204" pitchFamily="34" charset="-122"/>
                  <a:ea typeface="微软雅黑" panose="020B0503020204020204" pitchFamily="34" charset="-122"/>
                </a:rPr>
                <a:t>目录</a:t>
              </a:r>
              <a:endParaRPr lang="en-US" altLang="zh-CN" sz="6000" b="1" dirty="0">
                <a:solidFill>
                  <a:schemeClr val="bg1"/>
                </a:solidFill>
                <a:latin typeface="微软雅黑" panose="020B0503020204020204" pitchFamily="34" charset="-122"/>
                <a:ea typeface="微软雅黑" panose="020B0503020204020204" pitchFamily="34" charset="-122"/>
              </a:endParaRPr>
            </a:p>
            <a:p>
              <a:pPr marL="0" indent="0" algn="ctr">
                <a:buNone/>
              </a:pP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en-GB" sz="2800" b="1" dirty="0">
                <a:solidFill>
                  <a:schemeClr val="bg1"/>
                </a:solidFill>
                <a:latin typeface="微软雅黑" panose="020B0503020204020204" pitchFamily="34" charset="-122"/>
                <a:ea typeface="微软雅黑" panose="020B0503020204020204" pitchFamily="34" charset="-122"/>
              </a:endParaRPr>
            </a:p>
          </p:txBody>
        </p:sp>
      </p:grpSp>
      <p:grpSp>
        <p:nvGrpSpPr>
          <p:cNvPr id="81" name="组合 80"/>
          <p:cNvGrpSpPr/>
          <p:nvPr/>
        </p:nvGrpSpPr>
        <p:grpSpPr>
          <a:xfrm>
            <a:off x="4803120" y="1558588"/>
            <a:ext cx="526267" cy="526267"/>
            <a:chOff x="3995936" y="1495374"/>
            <a:chExt cx="720080" cy="720080"/>
          </a:xfrm>
        </p:grpSpPr>
        <p:sp>
          <p:nvSpPr>
            <p:cNvPr id="82" name="椭圆 81"/>
            <p:cNvSpPr/>
            <p:nvPr/>
          </p:nvSpPr>
          <p:spPr>
            <a:xfrm>
              <a:off x="3995936" y="1495374"/>
              <a:ext cx="720080" cy="720080"/>
            </a:xfrm>
            <a:prstGeom prst="ellips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TextBox 15"/>
            <p:cNvSpPr txBox="1"/>
            <p:nvPr/>
          </p:nvSpPr>
          <p:spPr>
            <a:xfrm>
              <a:off x="4023348" y="1567957"/>
              <a:ext cx="665025" cy="547462"/>
            </a:xfrm>
            <a:prstGeom prst="rect">
              <a:avLst/>
            </a:prstGeom>
            <a:noFill/>
          </p:spPr>
          <p:txBody>
            <a:bodyPr wrap="non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02</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84" name="组合 83"/>
          <p:cNvGrpSpPr/>
          <p:nvPr/>
        </p:nvGrpSpPr>
        <p:grpSpPr>
          <a:xfrm>
            <a:off x="4773886" y="2381341"/>
            <a:ext cx="526267" cy="526267"/>
            <a:chOff x="3995936" y="1495374"/>
            <a:chExt cx="720080" cy="720080"/>
          </a:xfrm>
        </p:grpSpPr>
        <p:sp>
          <p:nvSpPr>
            <p:cNvPr id="85" name="椭圆 84"/>
            <p:cNvSpPr/>
            <p:nvPr/>
          </p:nvSpPr>
          <p:spPr>
            <a:xfrm>
              <a:off x="3995936" y="1495374"/>
              <a:ext cx="720080" cy="720080"/>
            </a:xfrm>
            <a:prstGeom prst="ellips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TextBox 15"/>
            <p:cNvSpPr txBox="1"/>
            <p:nvPr/>
          </p:nvSpPr>
          <p:spPr>
            <a:xfrm>
              <a:off x="4023348" y="1567957"/>
              <a:ext cx="665025" cy="547462"/>
            </a:xfrm>
            <a:prstGeom prst="rect">
              <a:avLst/>
            </a:prstGeom>
            <a:noFill/>
          </p:spPr>
          <p:txBody>
            <a:bodyPr wrap="non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03</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87" name="组合 86"/>
          <p:cNvGrpSpPr/>
          <p:nvPr/>
        </p:nvGrpSpPr>
        <p:grpSpPr>
          <a:xfrm>
            <a:off x="4780989" y="3204370"/>
            <a:ext cx="526267" cy="526267"/>
            <a:chOff x="3995936" y="1495374"/>
            <a:chExt cx="720080" cy="720080"/>
          </a:xfrm>
        </p:grpSpPr>
        <p:sp>
          <p:nvSpPr>
            <p:cNvPr id="88" name="椭圆 87"/>
            <p:cNvSpPr/>
            <p:nvPr/>
          </p:nvSpPr>
          <p:spPr>
            <a:xfrm>
              <a:off x="3995936" y="1495374"/>
              <a:ext cx="720080" cy="720080"/>
            </a:xfrm>
            <a:prstGeom prst="ellips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TextBox 15"/>
            <p:cNvSpPr txBox="1"/>
            <p:nvPr/>
          </p:nvSpPr>
          <p:spPr>
            <a:xfrm>
              <a:off x="4023348" y="1567957"/>
              <a:ext cx="665025" cy="547462"/>
            </a:xfrm>
            <a:prstGeom prst="rect">
              <a:avLst/>
            </a:prstGeom>
            <a:noFill/>
          </p:spPr>
          <p:txBody>
            <a:bodyPr wrap="non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04</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4773886" y="746328"/>
            <a:ext cx="526267" cy="526267"/>
            <a:chOff x="3995936" y="1495374"/>
            <a:chExt cx="720080" cy="720080"/>
          </a:xfrm>
        </p:grpSpPr>
        <p:sp>
          <p:nvSpPr>
            <p:cNvPr id="23" name="椭圆 22"/>
            <p:cNvSpPr/>
            <p:nvPr/>
          </p:nvSpPr>
          <p:spPr>
            <a:xfrm>
              <a:off x="3995936" y="1495374"/>
              <a:ext cx="720080" cy="720080"/>
            </a:xfrm>
            <a:prstGeom prst="ellips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TextBox 15"/>
            <p:cNvSpPr txBox="1"/>
            <p:nvPr/>
          </p:nvSpPr>
          <p:spPr>
            <a:xfrm>
              <a:off x="4023348" y="1567957"/>
              <a:ext cx="599832" cy="493794"/>
            </a:xfrm>
            <a:prstGeom prst="rect">
              <a:avLst/>
            </a:prstGeom>
            <a:noFill/>
          </p:spPr>
          <p:txBody>
            <a:bodyPr wrap="non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01</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sp>
        <p:nvSpPr>
          <p:cNvPr id="25" name="TextBox 48"/>
          <p:cNvSpPr txBox="1"/>
          <p:nvPr/>
        </p:nvSpPr>
        <p:spPr>
          <a:xfrm>
            <a:off x="5476583" y="807162"/>
            <a:ext cx="1687705" cy="345440"/>
          </a:xfrm>
          <a:prstGeom prst="rect">
            <a:avLst/>
          </a:prstGeom>
          <a:noFill/>
        </p:spPr>
        <p:txBody>
          <a:bodyPr wrap="square" lIns="68584" tIns="34291" rIns="68584" bIns="34291" rtlCol="0">
            <a:spAutoFit/>
          </a:bodyPr>
          <a:lstStyle/>
          <a:p>
            <a:r>
              <a:rPr lang="zh-CN" altLang="en-US" b="1" dirty="0">
                <a:solidFill>
                  <a:srgbClr val="404040"/>
                </a:solidFill>
                <a:latin typeface="微软雅黑" panose="020B0503020204020204" pitchFamily="34" charset="-122"/>
                <a:ea typeface="微软雅黑" panose="020B0503020204020204" pitchFamily="34" charset="-122"/>
              </a:rPr>
              <a:t>第</a:t>
            </a:r>
            <a:r>
              <a:rPr lang="en-US" altLang="zh-CN" b="1" dirty="0">
                <a:solidFill>
                  <a:srgbClr val="404040"/>
                </a:solidFill>
                <a:latin typeface="微软雅黑" panose="020B0503020204020204" pitchFamily="34" charset="-122"/>
                <a:ea typeface="微软雅黑" panose="020B0503020204020204" pitchFamily="34" charset="-122"/>
              </a:rPr>
              <a:t>2</a:t>
            </a:r>
            <a:r>
              <a:rPr lang="zh-CN" altLang="en-US" b="1" dirty="0">
                <a:solidFill>
                  <a:srgbClr val="404040"/>
                </a:solidFill>
                <a:latin typeface="微软雅黑" panose="020B0503020204020204" pitchFamily="34" charset="-122"/>
                <a:ea typeface="微软雅黑" panose="020B0503020204020204" pitchFamily="34" charset="-122"/>
              </a:rPr>
              <a:t>周</a:t>
            </a:r>
            <a:r>
              <a:rPr lang="zh-CN" altLang="en-US" b="1" dirty="0">
                <a:solidFill>
                  <a:srgbClr val="404040"/>
                </a:solidFill>
                <a:latin typeface="微软雅黑" panose="020B0503020204020204" pitchFamily="34" charset="-122"/>
                <a:ea typeface="微软雅黑" panose="020B0503020204020204" pitchFamily="34" charset="-122"/>
              </a:rPr>
              <a:t>工作总结</a:t>
            </a:r>
            <a:endParaRPr lang="zh-CN" altLang="en-US" b="1" dirty="0">
              <a:solidFill>
                <a:srgbClr val="40404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ipe(left)">
                                      <p:cBhvr>
                                        <p:cTn id="13" dur="500"/>
                                        <p:tgtEl>
                                          <p:spTgt spid="22"/>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left)">
                                      <p:cBhvr>
                                        <p:cTn id="17" dur="500"/>
                                        <p:tgtEl>
                                          <p:spTgt spid="25"/>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81"/>
                                        </p:tgtEl>
                                        <p:attrNameLst>
                                          <p:attrName>style.visibility</p:attrName>
                                        </p:attrNameLst>
                                      </p:cBhvr>
                                      <p:to>
                                        <p:strVal val="visible"/>
                                      </p:to>
                                    </p:set>
                                    <p:animEffect transition="in" filter="wipe(left)">
                                      <p:cBhvr>
                                        <p:cTn id="21" dur="500"/>
                                        <p:tgtEl>
                                          <p:spTgt spid="81"/>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64"/>
                                        </p:tgtEl>
                                        <p:attrNameLst>
                                          <p:attrName>style.visibility</p:attrName>
                                        </p:attrNameLst>
                                      </p:cBhvr>
                                      <p:to>
                                        <p:strVal val="visible"/>
                                      </p:to>
                                    </p:set>
                                    <p:animEffect transition="in" filter="wipe(left)">
                                      <p:cBhvr>
                                        <p:cTn id="25" dur="500"/>
                                        <p:tgtEl>
                                          <p:spTgt spid="64"/>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84"/>
                                        </p:tgtEl>
                                        <p:attrNameLst>
                                          <p:attrName>style.visibility</p:attrName>
                                        </p:attrNameLst>
                                      </p:cBhvr>
                                      <p:to>
                                        <p:strVal val="visible"/>
                                      </p:to>
                                    </p:set>
                                    <p:animEffect transition="in" filter="wipe(left)">
                                      <p:cBhvr>
                                        <p:cTn id="29" dur="500"/>
                                        <p:tgtEl>
                                          <p:spTgt spid="84"/>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67"/>
                                        </p:tgtEl>
                                        <p:attrNameLst>
                                          <p:attrName>style.visibility</p:attrName>
                                        </p:attrNameLst>
                                      </p:cBhvr>
                                      <p:to>
                                        <p:strVal val="visible"/>
                                      </p:to>
                                    </p:set>
                                    <p:animEffect transition="in" filter="wipe(left)">
                                      <p:cBhvr>
                                        <p:cTn id="33" dur="500"/>
                                        <p:tgtEl>
                                          <p:spTgt spid="67"/>
                                        </p:tgtEl>
                                      </p:cBhvr>
                                    </p:animEffect>
                                  </p:childTnLst>
                                </p:cTn>
                              </p:par>
                            </p:childTnLst>
                          </p:cTn>
                        </p:par>
                        <p:par>
                          <p:cTn id="34" fill="hold">
                            <p:stCondLst>
                              <p:cond delay="3500"/>
                            </p:stCondLst>
                            <p:childTnLst>
                              <p:par>
                                <p:cTn id="35" presetID="22" presetClass="entr" presetSubtype="8" fill="hold" nodeType="afterEffect">
                                  <p:stCondLst>
                                    <p:cond delay="0"/>
                                  </p:stCondLst>
                                  <p:childTnLst>
                                    <p:set>
                                      <p:cBhvr>
                                        <p:cTn id="36" dur="1" fill="hold">
                                          <p:stCondLst>
                                            <p:cond delay="0"/>
                                          </p:stCondLst>
                                        </p:cTn>
                                        <p:tgtEl>
                                          <p:spTgt spid="87"/>
                                        </p:tgtEl>
                                        <p:attrNameLst>
                                          <p:attrName>style.visibility</p:attrName>
                                        </p:attrNameLst>
                                      </p:cBhvr>
                                      <p:to>
                                        <p:strVal val="visible"/>
                                      </p:to>
                                    </p:set>
                                    <p:animEffect transition="in" filter="wipe(left)">
                                      <p:cBhvr>
                                        <p:cTn id="37" dur="500"/>
                                        <p:tgtEl>
                                          <p:spTgt spid="87"/>
                                        </p:tgtEl>
                                      </p:cBhvr>
                                    </p:animEffect>
                                  </p:childTnLst>
                                </p:cTn>
                              </p:par>
                            </p:childTnLst>
                          </p:cTn>
                        </p:par>
                        <p:par>
                          <p:cTn id="38" fill="hold">
                            <p:stCondLst>
                              <p:cond delay="4000"/>
                            </p:stCondLst>
                            <p:childTnLst>
                              <p:par>
                                <p:cTn id="39" presetID="22" presetClass="entr" presetSubtype="8" fill="hold" grpId="0" nodeType="afterEffect">
                                  <p:stCondLst>
                                    <p:cond delay="0"/>
                                  </p:stCondLst>
                                  <p:childTnLst>
                                    <p:set>
                                      <p:cBhvr>
                                        <p:cTn id="40" dur="1" fill="hold">
                                          <p:stCondLst>
                                            <p:cond delay="0"/>
                                          </p:stCondLst>
                                        </p:cTn>
                                        <p:tgtEl>
                                          <p:spTgt spid="70"/>
                                        </p:tgtEl>
                                        <p:attrNameLst>
                                          <p:attrName>style.visibility</p:attrName>
                                        </p:attrNameLst>
                                      </p:cBhvr>
                                      <p:to>
                                        <p:strVal val="visible"/>
                                      </p:to>
                                    </p:set>
                                    <p:animEffect transition="in" filter="wipe(left)">
                                      <p:cBhvr>
                                        <p:cTn id="41"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7" grpId="0"/>
      <p:bldP spid="70" grpId="0"/>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grpSp>
        <p:nvGrpSpPr>
          <p:cNvPr id="42" name="组合 41"/>
          <p:cNvGrpSpPr/>
          <p:nvPr/>
        </p:nvGrpSpPr>
        <p:grpSpPr>
          <a:xfrm>
            <a:off x="0" y="1651830"/>
            <a:ext cx="9144000" cy="1814777"/>
            <a:chOff x="170694" y="177982"/>
            <a:chExt cx="3936004"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4" cy="61198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01</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2300"/>
          </a:xfrm>
          <a:prstGeom prst="rect">
            <a:avLst/>
          </a:prstGeom>
          <a:noFill/>
        </p:spPr>
        <p:txBody>
          <a:bodyPr wrap="square" lIns="68584" tIns="34291" rIns="68584" bIns="34291" rtlCol="0">
            <a:spAutoFit/>
          </a:bodyPr>
          <a:lstStyle/>
          <a:p>
            <a:r>
              <a:rPr lang="zh-CN" altLang="en-US" sz="3600" b="1" dirty="0">
                <a:solidFill>
                  <a:schemeClr val="bg1"/>
                </a:solidFill>
                <a:latin typeface="微软雅黑" panose="020B0503020204020204" pitchFamily="34" charset="-122"/>
                <a:ea typeface="微软雅黑" panose="020B0503020204020204" pitchFamily="34" charset="-122"/>
              </a:rPr>
              <a:t>第</a:t>
            </a:r>
            <a:r>
              <a:rPr lang="en-US" altLang="zh-CN" sz="3600" b="1" dirty="0">
                <a:solidFill>
                  <a:schemeClr val="bg1"/>
                </a:solidFill>
                <a:latin typeface="微软雅黑" panose="020B0503020204020204" pitchFamily="34" charset="-122"/>
                <a:ea typeface="微软雅黑" panose="020B0503020204020204" pitchFamily="34" charset="-122"/>
              </a:rPr>
              <a:t>2</a:t>
            </a:r>
            <a:r>
              <a:rPr lang="zh-CN" altLang="en-US" sz="3600" b="1" dirty="0">
                <a:solidFill>
                  <a:schemeClr val="bg1"/>
                </a:solidFill>
                <a:latin typeface="微软雅黑" panose="020B0503020204020204" pitchFamily="34" charset="-122"/>
                <a:ea typeface="微软雅黑" panose="020B0503020204020204" pitchFamily="34" charset="-122"/>
              </a:rPr>
              <a:t>周</a:t>
            </a:r>
            <a:r>
              <a:rPr lang="zh-CN" altLang="en-US" sz="3600" b="1" dirty="0">
                <a:solidFill>
                  <a:schemeClr val="bg1"/>
                </a:solidFill>
                <a:latin typeface="微软雅黑" panose="020B0503020204020204" pitchFamily="34" charset="-122"/>
                <a:ea typeface="微软雅黑" panose="020B0503020204020204" pitchFamily="34" charset="-122"/>
              </a:rPr>
              <a:t>工作总结</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点击此处添加副标题文本内容</a:t>
            </a:r>
            <a:endPar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7" name="组合 6"/>
          <p:cNvGrpSpPr/>
          <p:nvPr/>
        </p:nvGrpSpPr>
        <p:grpSpPr>
          <a:xfrm>
            <a:off x="5940152" y="1274820"/>
            <a:ext cx="432048" cy="432834"/>
            <a:chOff x="6084168" y="1274820"/>
            <a:chExt cx="432048" cy="432834"/>
          </a:xfrm>
        </p:grpSpPr>
        <p:sp>
          <p:nvSpPr>
            <p:cNvPr id="14"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9"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6" name="组合 5"/>
          <p:cNvGrpSpPr/>
          <p:nvPr/>
        </p:nvGrpSpPr>
        <p:grpSpPr>
          <a:xfrm>
            <a:off x="4644008" y="1275213"/>
            <a:ext cx="432048" cy="432048"/>
            <a:chOff x="4788024" y="1275213"/>
            <a:chExt cx="432048" cy="432048"/>
          </a:xfrm>
        </p:grpSpPr>
        <p:sp>
          <p:nvSpPr>
            <p:cNvPr id="17"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0"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9" name="组合 8"/>
          <p:cNvGrpSpPr/>
          <p:nvPr/>
        </p:nvGrpSpPr>
        <p:grpSpPr>
          <a:xfrm>
            <a:off x="5292080" y="1274820"/>
            <a:ext cx="432833" cy="432834"/>
            <a:chOff x="5436096" y="1274820"/>
            <a:chExt cx="432833" cy="432834"/>
          </a:xfrm>
        </p:grpSpPr>
        <p:sp>
          <p:nvSpPr>
            <p:cNvPr id="25"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1"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4" name="组合 3"/>
          <p:cNvGrpSpPr/>
          <p:nvPr/>
        </p:nvGrpSpPr>
        <p:grpSpPr>
          <a:xfrm>
            <a:off x="3347864" y="1274820"/>
            <a:ext cx="432833" cy="432834"/>
            <a:chOff x="3491880" y="1274820"/>
            <a:chExt cx="432833" cy="432834"/>
          </a:xfrm>
        </p:grpSpPr>
        <p:sp>
          <p:nvSpPr>
            <p:cNvPr id="11"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2"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5" name="组合 4"/>
          <p:cNvGrpSpPr/>
          <p:nvPr/>
        </p:nvGrpSpPr>
        <p:grpSpPr>
          <a:xfrm>
            <a:off x="3995936" y="1274820"/>
            <a:ext cx="432833" cy="432834"/>
            <a:chOff x="4139952" y="1274820"/>
            <a:chExt cx="432833" cy="432834"/>
          </a:xfrm>
        </p:grpSpPr>
        <p:sp>
          <p:nvSpPr>
            <p:cNvPr id="24"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3"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nodeType="withEffect">
                                  <p:stCondLst>
                                    <p:cond delay="20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nodeType="withEffect">
                                  <p:stCondLst>
                                    <p:cond delay="40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nodeType="withEffect">
                                  <p:stCondLst>
                                    <p:cond delay="60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par>
                                <p:cTn id="30" presetID="53" presetClass="entr" presetSubtype="16" fill="hold" nodeType="withEffect">
                                  <p:stCondLst>
                                    <p:cond delay="80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childTnLst>
                          </p:cTn>
                        </p:par>
                        <p:par>
                          <p:cTn id="35" fill="hold">
                            <p:stCondLst>
                              <p:cond delay="15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659"/>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图片 4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1"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tx1">
                    <a:lumMod val="75000"/>
                    <a:lumOff val="25000"/>
                  </a:schemeClr>
                </a:solidFill>
                <a:latin typeface="微软雅黑" panose="020B0503020204020204" pitchFamily="34" charset="-122"/>
                <a:ea typeface="微软雅黑" panose="020B0503020204020204" pitchFamily="34" charset="-122"/>
              </a:rPr>
              <a:t>工作内容</a:t>
            </a:r>
            <a:endParaRPr lang="zh-CN" altLang="en-GB"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7" name="椭圆 46"/>
          <p:cNvSpPr/>
          <p:nvPr/>
        </p:nvSpPr>
        <p:spPr>
          <a:xfrm>
            <a:off x="870126" y="1534172"/>
            <a:ext cx="2363189" cy="2363189"/>
          </a:xfrm>
          <a:prstGeom prst="ellipse">
            <a:avLst/>
          </a:prstGeom>
          <a:solidFill>
            <a:srgbClr val="005DA2"/>
          </a:solidFill>
          <a:ln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755576" y="1419622"/>
            <a:ext cx="2592288" cy="2592288"/>
          </a:xfrm>
          <a:prstGeom prst="ellipse">
            <a:avLst/>
          </a:prstGeom>
          <a:noFill/>
          <a:ln cmpd="sng">
            <a:solidFill>
              <a:srgbClr val="005D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9" name="直接连接符 48"/>
          <p:cNvCxnSpPr>
            <a:stCxn id="48" idx="6"/>
          </p:cNvCxnSpPr>
          <p:nvPr/>
        </p:nvCxnSpPr>
        <p:spPr>
          <a:xfrm>
            <a:off x="3347864" y="2715766"/>
            <a:ext cx="1151682"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48" idx="4"/>
          </p:cNvCxnSpPr>
          <p:nvPr/>
        </p:nvCxnSpPr>
        <p:spPr>
          <a:xfrm>
            <a:off x="2051720" y="4011910"/>
            <a:ext cx="2447826"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4139952" y="1059582"/>
            <a:ext cx="738356" cy="720080"/>
            <a:chOff x="3995936" y="1495374"/>
            <a:chExt cx="738356" cy="720080"/>
          </a:xfrm>
        </p:grpSpPr>
        <p:sp>
          <p:nvSpPr>
            <p:cNvPr id="53" name="椭圆 52"/>
            <p:cNvSpPr/>
            <p:nvPr/>
          </p:nvSpPr>
          <p:spPr>
            <a:xfrm>
              <a:off x="3995936" y="1495374"/>
              <a:ext cx="720080" cy="720080"/>
            </a:xfrm>
            <a:prstGeom prst="ellips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15"/>
            <p:cNvSpPr txBox="1"/>
            <p:nvPr/>
          </p:nvSpPr>
          <p:spPr>
            <a:xfrm>
              <a:off x="4007811" y="1569123"/>
              <a:ext cx="726481" cy="646331"/>
            </a:xfrm>
            <a:prstGeom prst="rect">
              <a:avLst/>
            </a:prstGeom>
            <a:noFill/>
          </p:spPr>
          <p:txBody>
            <a:bodyPr wrap="none" rtlCol="0">
              <a:spAutoFit/>
            </a:bodyPr>
            <a:lstStyle/>
            <a:p>
              <a:r>
                <a:rPr lang="en-US" altLang="zh-CN" sz="3600" dirty="0">
                  <a:solidFill>
                    <a:schemeClr val="bg1"/>
                  </a:solidFill>
                  <a:latin typeface="微软雅黑" panose="020B0503020204020204" pitchFamily="34" charset="-122"/>
                  <a:ea typeface="微软雅黑" panose="020B0503020204020204" pitchFamily="34" charset="-122"/>
                </a:rPr>
                <a:t>01</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grpSp>
        <p:nvGrpSpPr>
          <p:cNvPr id="55" name="组合 54"/>
          <p:cNvGrpSpPr/>
          <p:nvPr/>
        </p:nvGrpSpPr>
        <p:grpSpPr>
          <a:xfrm>
            <a:off x="4139952" y="3651870"/>
            <a:ext cx="726481" cy="720080"/>
            <a:chOff x="3995936" y="4087662"/>
            <a:chExt cx="726481" cy="720080"/>
          </a:xfrm>
        </p:grpSpPr>
        <p:sp>
          <p:nvSpPr>
            <p:cNvPr id="56" name="椭圆 55"/>
            <p:cNvSpPr/>
            <p:nvPr/>
          </p:nvSpPr>
          <p:spPr>
            <a:xfrm>
              <a:off x="3995936" y="4087662"/>
              <a:ext cx="720080" cy="720080"/>
            </a:xfrm>
            <a:prstGeom prst="ellips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TextBox 21"/>
            <p:cNvSpPr txBox="1"/>
            <p:nvPr/>
          </p:nvSpPr>
          <p:spPr>
            <a:xfrm>
              <a:off x="3995936" y="4129253"/>
              <a:ext cx="726481" cy="646331"/>
            </a:xfrm>
            <a:prstGeom prst="rect">
              <a:avLst/>
            </a:prstGeom>
            <a:noFill/>
          </p:spPr>
          <p:txBody>
            <a:bodyPr wrap="none" rtlCol="0">
              <a:spAutoFit/>
            </a:bodyPr>
            <a:lstStyle/>
            <a:p>
              <a:r>
                <a:rPr lang="en-US" altLang="zh-CN" sz="3600" dirty="0">
                  <a:solidFill>
                    <a:schemeClr val="bg1"/>
                  </a:solidFill>
                  <a:latin typeface="微软雅黑" panose="020B0503020204020204" pitchFamily="34" charset="-122"/>
                  <a:ea typeface="微软雅黑" panose="020B0503020204020204" pitchFamily="34" charset="-122"/>
                </a:rPr>
                <a:t>03</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sp>
        <p:nvSpPr>
          <p:cNvPr id="58" name="TextBox 22"/>
          <p:cNvSpPr txBox="1"/>
          <p:nvPr/>
        </p:nvSpPr>
        <p:spPr bwMode="auto">
          <a:xfrm>
            <a:off x="5030888" y="1347614"/>
            <a:ext cx="3546569" cy="645160"/>
          </a:xfrm>
          <a:prstGeom prst="rect">
            <a:avLst/>
          </a:prstGeom>
          <a:noFill/>
        </p:spPr>
        <p:txBody>
          <a:bodyPr wrap="square">
            <a:spAutoFit/>
          </a:bodyPr>
          <a:lstStyle/>
          <a:p>
            <a:pPr>
              <a:lnSpc>
                <a:spcPct val="150000"/>
              </a:lnSpc>
            </a:pPr>
            <a:r>
              <a:rPr lang="zh-CN" altLang="en-US" sz="1200" dirty="0">
                <a:solidFill>
                  <a:schemeClr val="tx1">
                    <a:lumMod val="75000"/>
                    <a:lumOff val="25000"/>
                  </a:schemeClr>
                </a:solidFill>
              </a:rPr>
              <a:t>模型及所需运行环境加载慢，将模型重构，提高运行速度</a:t>
            </a:r>
            <a:endParaRPr lang="zh-CN" altLang="en-US" sz="1200" dirty="0">
              <a:solidFill>
                <a:schemeClr val="tx1">
                  <a:lumMod val="75000"/>
                  <a:lumOff val="25000"/>
                </a:schemeClr>
              </a:solidFill>
              <a:latin typeface="Calibri" panose="020F0502020204030204" pitchFamily="34" charset="0"/>
            </a:endParaRPr>
          </a:p>
        </p:txBody>
      </p:sp>
      <p:sp>
        <p:nvSpPr>
          <p:cNvPr id="59" name="矩形 58"/>
          <p:cNvSpPr/>
          <p:nvPr/>
        </p:nvSpPr>
        <p:spPr bwMode="auto">
          <a:xfrm>
            <a:off x="5045075" y="981710"/>
            <a:ext cx="2529205" cy="337185"/>
          </a:xfrm>
          <a:prstGeom prst="rect">
            <a:avLst/>
          </a:prstGeom>
        </p:spPr>
        <p:txBody>
          <a:bodyPr wrap="square">
            <a:spAutoFit/>
          </a:bodyPr>
          <a:lstStyle/>
          <a:p>
            <a:pPr>
              <a:defRPr/>
            </a:pPr>
            <a:r>
              <a:rPr lang="zh-CN" altLang="en-US" sz="1600" b="1" dirty="0">
                <a:solidFill>
                  <a:schemeClr val="tx1">
                    <a:lumMod val="75000"/>
                    <a:lumOff val="25000"/>
                  </a:schemeClr>
                </a:solidFill>
              </a:rPr>
              <a:t>人脸表情识别模型重构</a:t>
            </a:r>
            <a:endParaRPr lang="zh-CN" altLang="en-US" sz="1600" b="1" dirty="0">
              <a:solidFill>
                <a:schemeClr val="tx1">
                  <a:lumMod val="75000"/>
                  <a:lumOff val="25000"/>
                </a:schemeClr>
              </a:solidFill>
            </a:endParaRPr>
          </a:p>
        </p:txBody>
      </p:sp>
      <p:sp>
        <p:nvSpPr>
          <p:cNvPr id="60" name="TextBox 24"/>
          <p:cNvSpPr txBox="1"/>
          <p:nvPr/>
        </p:nvSpPr>
        <p:spPr bwMode="auto">
          <a:xfrm>
            <a:off x="5045179" y="2559361"/>
            <a:ext cx="3546569" cy="922020"/>
          </a:xfrm>
          <a:prstGeom prst="rect">
            <a:avLst/>
          </a:prstGeom>
          <a:noFill/>
        </p:spPr>
        <p:txBody>
          <a:bodyPr wrap="square">
            <a:spAutoFit/>
          </a:bodyPr>
          <a:lstStyle/>
          <a:p>
            <a:pPr>
              <a:lnSpc>
                <a:spcPct val="150000"/>
              </a:lnSpc>
            </a:pPr>
            <a:r>
              <a:rPr lang="zh-CN" altLang="en-US" sz="1200" dirty="0">
                <a:solidFill>
                  <a:schemeClr val="tx1">
                    <a:lumMod val="75000"/>
                    <a:lumOff val="25000"/>
                  </a:schemeClr>
                </a:solidFill>
              </a:rPr>
              <a:t>首先完成图片的人脸识别；然后与表情识别一起使用，完成图片的人脸及表情识别；进行视频的人脸及表情识别；完成摄像头实时的人脸及表情识别</a:t>
            </a:r>
            <a:endParaRPr lang="zh-CN" altLang="en-US" sz="1200" dirty="0">
              <a:solidFill>
                <a:schemeClr val="tx1">
                  <a:lumMod val="75000"/>
                  <a:lumOff val="25000"/>
                </a:schemeClr>
              </a:solidFill>
              <a:latin typeface="Calibri" panose="020F0502020204030204" pitchFamily="34" charset="0"/>
            </a:endParaRPr>
          </a:p>
        </p:txBody>
      </p:sp>
      <p:sp>
        <p:nvSpPr>
          <p:cNvPr id="61" name="矩形 60"/>
          <p:cNvSpPr/>
          <p:nvPr/>
        </p:nvSpPr>
        <p:spPr bwMode="auto">
          <a:xfrm>
            <a:off x="5072244" y="2211710"/>
            <a:ext cx="2020887" cy="337185"/>
          </a:xfrm>
          <a:prstGeom prst="rect">
            <a:avLst/>
          </a:prstGeom>
        </p:spPr>
        <p:txBody>
          <a:bodyPr>
            <a:spAutoFit/>
          </a:bodyPr>
          <a:lstStyle/>
          <a:p>
            <a:pPr>
              <a:defRPr/>
            </a:pPr>
            <a:r>
              <a:rPr lang="zh-CN" altLang="en-US" sz="1600" b="1" dirty="0">
                <a:solidFill>
                  <a:schemeClr val="tx1">
                    <a:lumMod val="75000"/>
                    <a:lumOff val="25000"/>
                  </a:schemeClr>
                </a:solidFill>
              </a:rPr>
              <a:t>人脸及表情识别</a:t>
            </a:r>
            <a:endParaRPr lang="zh-CN" altLang="en-US" sz="1600" b="1" dirty="0">
              <a:solidFill>
                <a:schemeClr val="tx1">
                  <a:lumMod val="75000"/>
                  <a:lumOff val="25000"/>
                </a:schemeClr>
              </a:solidFill>
            </a:endParaRPr>
          </a:p>
        </p:txBody>
      </p:sp>
      <p:sp>
        <p:nvSpPr>
          <p:cNvPr id="62" name="TextBox 26"/>
          <p:cNvSpPr txBox="1"/>
          <p:nvPr/>
        </p:nvSpPr>
        <p:spPr bwMode="auto">
          <a:xfrm>
            <a:off x="5076056" y="3873920"/>
            <a:ext cx="3546569" cy="368300"/>
          </a:xfrm>
          <a:prstGeom prst="rect">
            <a:avLst/>
          </a:prstGeom>
          <a:noFill/>
        </p:spPr>
        <p:txBody>
          <a:bodyPr wrap="square">
            <a:spAutoFit/>
          </a:bodyPr>
          <a:lstStyle/>
          <a:p>
            <a:pPr>
              <a:lnSpc>
                <a:spcPct val="150000"/>
              </a:lnSpc>
            </a:pPr>
            <a:r>
              <a:rPr lang="zh-CN" sz="1200" dirty="0">
                <a:solidFill>
                  <a:schemeClr val="tx1">
                    <a:lumMod val="75000"/>
                    <a:lumOff val="25000"/>
                  </a:schemeClr>
                </a:solidFill>
              </a:rPr>
              <a:t>人脸与表情识别部分的</a:t>
            </a:r>
            <a:r>
              <a:rPr lang="en-US" altLang="zh-CN" sz="1200" dirty="0">
                <a:solidFill>
                  <a:schemeClr val="tx1">
                    <a:lumMod val="75000"/>
                    <a:lumOff val="25000"/>
                  </a:schemeClr>
                </a:solidFill>
              </a:rPr>
              <a:t>PPT</a:t>
            </a:r>
            <a:r>
              <a:rPr lang="zh-CN" altLang="en-US" sz="1200" dirty="0">
                <a:solidFill>
                  <a:schemeClr val="tx1">
                    <a:lumMod val="75000"/>
                    <a:lumOff val="25000"/>
                  </a:schemeClr>
                </a:solidFill>
              </a:rPr>
              <a:t>及设计文档编写</a:t>
            </a:r>
            <a:endParaRPr lang="zh-CN" altLang="en-US" sz="1200" dirty="0">
              <a:solidFill>
                <a:schemeClr val="tx1">
                  <a:lumMod val="75000"/>
                  <a:lumOff val="25000"/>
                </a:schemeClr>
              </a:solidFill>
              <a:latin typeface="Calibri" panose="020F0502020204030204" pitchFamily="34" charset="0"/>
            </a:endParaRPr>
          </a:p>
        </p:txBody>
      </p:sp>
      <p:sp>
        <p:nvSpPr>
          <p:cNvPr id="63" name="矩形 62"/>
          <p:cNvSpPr/>
          <p:nvPr/>
        </p:nvSpPr>
        <p:spPr bwMode="auto">
          <a:xfrm>
            <a:off x="5090421" y="3507854"/>
            <a:ext cx="2020887" cy="337185"/>
          </a:xfrm>
          <a:prstGeom prst="rect">
            <a:avLst/>
          </a:prstGeom>
        </p:spPr>
        <p:txBody>
          <a:bodyPr>
            <a:spAutoFit/>
          </a:bodyPr>
          <a:lstStyle/>
          <a:p>
            <a:pPr>
              <a:defRPr/>
            </a:pPr>
            <a:r>
              <a:rPr lang="zh-CN" altLang="en-US" sz="1600" b="1" dirty="0">
                <a:solidFill>
                  <a:schemeClr val="tx1">
                    <a:lumMod val="75000"/>
                    <a:lumOff val="25000"/>
                  </a:schemeClr>
                </a:solidFill>
              </a:rPr>
              <a:t>文档编写</a:t>
            </a:r>
            <a:endParaRPr lang="zh-CN" altLang="en-US" sz="1600" b="1" dirty="0">
              <a:solidFill>
                <a:schemeClr val="tx1">
                  <a:lumMod val="75000"/>
                  <a:lumOff val="25000"/>
                </a:schemeClr>
              </a:solidFill>
            </a:endParaRPr>
          </a:p>
        </p:txBody>
      </p:sp>
      <p:grpSp>
        <p:nvGrpSpPr>
          <p:cNvPr id="64" name="组合 63"/>
          <p:cNvGrpSpPr/>
          <p:nvPr/>
        </p:nvGrpSpPr>
        <p:grpSpPr>
          <a:xfrm>
            <a:off x="4244277" y="2383188"/>
            <a:ext cx="726481" cy="720080"/>
            <a:chOff x="3989535" y="2786571"/>
            <a:chExt cx="726481" cy="720080"/>
          </a:xfrm>
        </p:grpSpPr>
        <p:sp>
          <p:nvSpPr>
            <p:cNvPr id="65" name="椭圆 64"/>
            <p:cNvSpPr/>
            <p:nvPr/>
          </p:nvSpPr>
          <p:spPr>
            <a:xfrm>
              <a:off x="3995936" y="2786571"/>
              <a:ext cx="720080" cy="720080"/>
            </a:xfrm>
            <a:prstGeom prst="ellips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TextBox 18"/>
            <p:cNvSpPr txBox="1"/>
            <p:nvPr/>
          </p:nvSpPr>
          <p:spPr>
            <a:xfrm>
              <a:off x="3989535" y="2816779"/>
              <a:ext cx="726481" cy="646331"/>
            </a:xfrm>
            <a:prstGeom prst="rect">
              <a:avLst/>
            </a:prstGeom>
            <a:noFill/>
          </p:spPr>
          <p:txBody>
            <a:bodyPr wrap="none" rtlCol="0">
              <a:spAutoFit/>
            </a:bodyPr>
            <a:lstStyle/>
            <a:p>
              <a:r>
                <a:rPr lang="en-US" altLang="zh-CN" sz="3600" dirty="0">
                  <a:solidFill>
                    <a:schemeClr val="bg1"/>
                  </a:solidFill>
                  <a:latin typeface="微软雅黑" panose="020B0503020204020204" pitchFamily="34" charset="-122"/>
                  <a:ea typeface="微软雅黑" panose="020B0503020204020204" pitchFamily="34" charset="-122"/>
                </a:rPr>
                <a:t>02</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cxnSp>
        <p:nvCxnSpPr>
          <p:cNvPr id="67" name="直接连接符 66"/>
          <p:cNvCxnSpPr/>
          <p:nvPr/>
        </p:nvCxnSpPr>
        <p:spPr>
          <a:xfrm>
            <a:off x="2475567" y="1456496"/>
            <a:ext cx="1709470"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24" name="矩形 71"/>
          <p:cNvSpPr>
            <a:spLocks noChangeArrowheads="1"/>
          </p:cNvSpPr>
          <p:nvPr/>
        </p:nvSpPr>
        <p:spPr bwMode="auto">
          <a:xfrm>
            <a:off x="1755775" y="2409083"/>
            <a:ext cx="720090" cy="774700"/>
          </a:xfrm>
          <a:prstGeom prst="rect">
            <a:avLst/>
          </a:prstGeom>
          <a:noFill/>
          <a:ln w="9525">
            <a:noFill/>
            <a:miter lim="800000"/>
          </a:ln>
        </p:spPr>
        <p:txBody>
          <a:bodyPr wrap="none" lIns="68561" tIns="34282" rIns="68561" bIns="34282">
            <a:spAutoFit/>
          </a:bodyPr>
          <a:lstStyle/>
          <a:p>
            <a:pPr defTabSz="683895"/>
            <a:r>
              <a:rPr lang="zh-CN" altLang="en-US" sz="2300" b="1" dirty="0">
                <a:solidFill>
                  <a:schemeClr val="bg1"/>
                </a:solidFill>
                <a:latin typeface="微软雅黑" panose="020B0503020204020204" pitchFamily="34" charset="-122"/>
                <a:ea typeface="微软雅黑" panose="020B0503020204020204" pitchFamily="34" charset="-122"/>
              </a:rPr>
              <a:t>工作</a:t>
            </a:r>
            <a:endParaRPr lang="zh-CN" altLang="en-US" sz="2300" b="1" dirty="0">
              <a:solidFill>
                <a:schemeClr val="bg1"/>
              </a:solidFill>
              <a:latin typeface="微软雅黑" panose="020B0503020204020204" pitchFamily="34" charset="-122"/>
              <a:ea typeface="微软雅黑" panose="020B0503020204020204" pitchFamily="34" charset="-122"/>
            </a:endParaRPr>
          </a:p>
          <a:p>
            <a:pPr defTabSz="683895"/>
            <a:r>
              <a:rPr lang="zh-CN" altLang="en-US" sz="2300" b="1" dirty="0">
                <a:solidFill>
                  <a:schemeClr val="bg1"/>
                </a:solidFill>
                <a:latin typeface="微软雅黑" panose="020B0503020204020204" pitchFamily="34" charset="-122"/>
                <a:ea typeface="微软雅黑" panose="020B0503020204020204" pitchFamily="34" charset="-122"/>
              </a:rPr>
              <a:t>内容</a:t>
            </a:r>
            <a:endParaRPr lang="zh-CN" altLang="en-US" sz="23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1" nodeType="afterEffect">
                                  <p:stCondLst>
                                    <p:cond delay="0"/>
                                  </p:stCondLst>
                                  <p:iterate type="lt">
                                    <p:tmPct val="10000"/>
                                  </p:iterate>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1"/>
                                        </p:tgtEl>
                                        <p:attrNameLst>
                                          <p:attrName>ppt_y</p:attrName>
                                        </p:attrNameLst>
                                      </p:cBhvr>
                                      <p:tavLst>
                                        <p:tav tm="0">
                                          <p:val>
                                            <p:strVal val="#ppt_y"/>
                                          </p:val>
                                        </p:tav>
                                        <p:tav tm="100000">
                                          <p:val>
                                            <p:strVal val="#ppt_y"/>
                                          </p:val>
                                        </p:tav>
                                      </p:tavLst>
                                    </p:anim>
                                    <p:anim calcmode="lin" valueType="num">
                                      <p:cBhvr>
                                        <p:cTn id="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1"/>
                                        </p:tgtEl>
                                      </p:cBhvr>
                                    </p:animEffect>
                                  </p:childTnLst>
                                </p:cTn>
                              </p:par>
                            </p:childTnLst>
                          </p:cTn>
                        </p:par>
                        <p:par>
                          <p:cTn id="12" fill="hold">
                            <p:stCondLst>
                              <p:cond delay="649"/>
                            </p:stCondLst>
                            <p:childTnLst>
                              <p:par>
                                <p:cTn id="13" presetID="53" presetClass="entr" presetSubtype="16"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 calcmode="lin" valueType="num">
                                      <p:cBhvr>
                                        <p:cTn id="15" dur="500" fill="hold"/>
                                        <p:tgtEl>
                                          <p:spTgt spid="47"/>
                                        </p:tgtEl>
                                        <p:attrNameLst>
                                          <p:attrName>ppt_w</p:attrName>
                                        </p:attrNameLst>
                                      </p:cBhvr>
                                      <p:tavLst>
                                        <p:tav tm="0">
                                          <p:val>
                                            <p:fltVal val="0"/>
                                          </p:val>
                                        </p:tav>
                                        <p:tav tm="100000">
                                          <p:val>
                                            <p:strVal val="#ppt_w"/>
                                          </p:val>
                                        </p:tav>
                                      </p:tavLst>
                                    </p:anim>
                                    <p:anim calcmode="lin" valueType="num">
                                      <p:cBhvr>
                                        <p:cTn id="16" dur="500" fill="hold"/>
                                        <p:tgtEl>
                                          <p:spTgt spid="47"/>
                                        </p:tgtEl>
                                        <p:attrNameLst>
                                          <p:attrName>ppt_h</p:attrName>
                                        </p:attrNameLst>
                                      </p:cBhvr>
                                      <p:tavLst>
                                        <p:tav tm="0">
                                          <p:val>
                                            <p:fltVal val="0"/>
                                          </p:val>
                                        </p:tav>
                                        <p:tav tm="100000">
                                          <p:val>
                                            <p:strVal val="#ppt_h"/>
                                          </p:val>
                                        </p:tav>
                                      </p:tavLst>
                                    </p:anim>
                                    <p:animEffect transition="in" filter="fade">
                                      <p:cBhvr>
                                        <p:cTn id="17" dur="500"/>
                                        <p:tgtEl>
                                          <p:spTgt spid="47"/>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p:cTn id="20" dur="500" fill="hold"/>
                                        <p:tgtEl>
                                          <p:spTgt spid="48"/>
                                        </p:tgtEl>
                                        <p:attrNameLst>
                                          <p:attrName>ppt_w</p:attrName>
                                        </p:attrNameLst>
                                      </p:cBhvr>
                                      <p:tavLst>
                                        <p:tav tm="0">
                                          <p:val>
                                            <p:fltVal val="0"/>
                                          </p:val>
                                        </p:tav>
                                        <p:tav tm="100000">
                                          <p:val>
                                            <p:strVal val="#ppt_w"/>
                                          </p:val>
                                        </p:tav>
                                      </p:tavLst>
                                    </p:anim>
                                    <p:anim calcmode="lin" valueType="num">
                                      <p:cBhvr>
                                        <p:cTn id="21" dur="500" fill="hold"/>
                                        <p:tgtEl>
                                          <p:spTgt spid="48"/>
                                        </p:tgtEl>
                                        <p:attrNameLst>
                                          <p:attrName>ppt_h</p:attrName>
                                        </p:attrNameLst>
                                      </p:cBhvr>
                                      <p:tavLst>
                                        <p:tav tm="0">
                                          <p:val>
                                            <p:fltVal val="0"/>
                                          </p:val>
                                        </p:tav>
                                        <p:tav tm="100000">
                                          <p:val>
                                            <p:strVal val="#ppt_h"/>
                                          </p:val>
                                        </p:tav>
                                      </p:tavLst>
                                    </p:anim>
                                    <p:animEffect transition="in" filter="fade">
                                      <p:cBhvr>
                                        <p:cTn id="22" dur="500"/>
                                        <p:tgtEl>
                                          <p:spTgt spid="48"/>
                                        </p:tgtEl>
                                      </p:cBhvr>
                                    </p:animEffect>
                                  </p:childTnLst>
                                </p:cTn>
                              </p:par>
                            </p:childTnLst>
                          </p:cTn>
                        </p:par>
                        <p:par>
                          <p:cTn id="23" fill="hold">
                            <p:stCondLst>
                              <p:cond delay="1149"/>
                            </p:stCondLst>
                            <p:childTnLst>
                              <p:par>
                                <p:cTn id="24" presetID="22" presetClass="entr" presetSubtype="8" fill="hold" grpId="0" nodeType="after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wipe(left)">
                                      <p:cBhvr>
                                        <p:cTn id="26" dur="500"/>
                                        <p:tgtEl>
                                          <p:spTgt spid="24"/>
                                        </p:tgtEl>
                                      </p:cBhvr>
                                    </p:animEffect>
                                  </p:childTnLst>
                                </p:cTn>
                              </p:par>
                            </p:childTnLst>
                          </p:cTn>
                        </p:par>
                        <p:par>
                          <p:cTn id="27" fill="hold">
                            <p:stCondLst>
                              <p:cond delay="1649"/>
                            </p:stCondLst>
                            <p:childTnLst>
                              <p:par>
                                <p:cTn id="28" presetID="22" presetClass="entr" presetSubtype="8" fill="hold" nodeType="afterEffect">
                                  <p:stCondLst>
                                    <p:cond delay="0"/>
                                  </p:stCondLst>
                                  <p:childTnLst>
                                    <p:set>
                                      <p:cBhvr>
                                        <p:cTn id="29" dur="1" fill="hold">
                                          <p:stCondLst>
                                            <p:cond delay="0"/>
                                          </p:stCondLst>
                                        </p:cTn>
                                        <p:tgtEl>
                                          <p:spTgt spid="67"/>
                                        </p:tgtEl>
                                        <p:attrNameLst>
                                          <p:attrName>style.visibility</p:attrName>
                                        </p:attrNameLst>
                                      </p:cBhvr>
                                      <p:to>
                                        <p:strVal val="visible"/>
                                      </p:to>
                                    </p:set>
                                    <p:animEffect transition="in" filter="wipe(left)">
                                      <p:cBhvr>
                                        <p:cTn id="30" dur="500"/>
                                        <p:tgtEl>
                                          <p:spTgt spid="67"/>
                                        </p:tgtEl>
                                      </p:cBhvr>
                                    </p:animEffect>
                                  </p:childTnLst>
                                </p:cTn>
                              </p:par>
                            </p:childTnLst>
                          </p:cTn>
                        </p:par>
                        <p:par>
                          <p:cTn id="31" fill="hold">
                            <p:stCondLst>
                              <p:cond delay="2149"/>
                            </p:stCondLst>
                            <p:childTnLst>
                              <p:par>
                                <p:cTn id="32" presetID="21" presetClass="entr" presetSubtype="1" fill="hold" nodeType="after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wheel(1)">
                                      <p:cBhvr>
                                        <p:cTn id="34" dur="2000"/>
                                        <p:tgtEl>
                                          <p:spTgt spid="51"/>
                                        </p:tgtEl>
                                      </p:cBhvr>
                                    </p:animEffect>
                                  </p:childTnLst>
                                </p:cTn>
                              </p:par>
                              <p:par>
                                <p:cTn id="35" presetID="42" presetClass="entr" presetSubtype="0" fill="hold" grpId="0" nodeType="with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fade">
                                      <p:cBhvr>
                                        <p:cTn id="37" dur="1000"/>
                                        <p:tgtEl>
                                          <p:spTgt spid="59"/>
                                        </p:tgtEl>
                                      </p:cBhvr>
                                    </p:animEffect>
                                    <p:anim calcmode="lin" valueType="num">
                                      <p:cBhvr>
                                        <p:cTn id="38" dur="1000" fill="hold"/>
                                        <p:tgtEl>
                                          <p:spTgt spid="59"/>
                                        </p:tgtEl>
                                        <p:attrNameLst>
                                          <p:attrName>ppt_x</p:attrName>
                                        </p:attrNameLst>
                                      </p:cBhvr>
                                      <p:tavLst>
                                        <p:tav tm="0">
                                          <p:val>
                                            <p:strVal val="#ppt_x"/>
                                          </p:val>
                                        </p:tav>
                                        <p:tav tm="100000">
                                          <p:val>
                                            <p:strVal val="#ppt_x"/>
                                          </p:val>
                                        </p:tav>
                                      </p:tavLst>
                                    </p:anim>
                                    <p:anim calcmode="lin" valueType="num">
                                      <p:cBhvr>
                                        <p:cTn id="39" dur="1000" fill="hold"/>
                                        <p:tgtEl>
                                          <p:spTgt spid="5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58"/>
                                        </p:tgtEl>
                                        <p:attrNameLst>
                                          <p:attrName>style.visibility</p:attrName>
                                        </p:attrNameLst>
                                      </p:cBhvr>
                                      <p:to>
                                        <p:strVal val="visible"/>
                                      </p:to>
                                    </p:set>
                                    <p:animEffect transition="in" filter="fade">
                                      <p:cBhvr>
                                        <p:cTn id="42" dur="1000"/>
                                        <p:tgtEl>
                                          <p:spTgt spid="58"/>
                                        </p:tgtEl>
                                      </p:cBhvr>
                                    </p:animEffect>
                                    <p:anim calcmode="lin" valueType="num">
                                      <p:cBhvr>
                                        <p:cTn id="43" dur="1000" fill="hold"/>
                                        <p:tgtEl>
                                          <p:spTgt spid="58"/>
                                        </p:tgtEl>
                                        <p:attrNameLst>
                                          <p:attrName>ppt_x</p:attrName>
                                        </p:attrNameLst>
                                      </p:cBhvr>
                                      <p:tavLst>
                                        <p:tav tm="0">
                                          <p:val>
                                            <p:strVal val="#ppt_x"/>
                                          </p:val>
                                        </p:tav>
                                        <p:tav tm="100000">
                                          <p:val>
                                            <p:strVal val="#ppt_x"/>
                                          </p:val>
                                        </p:tav>
                                      </p:tavLst>
                                    </p:anim>
                                    <p:anim calcmode="lin" valueType="num">
                                      <p:cBhvr>
                                        <p:cTn id="44" dur="1000" fill="hold"/>
                                        <p:tgtEl>
                                          <p:spTgt spid="58"/>
                                        </p:tgtEl>
                                        <p:attrNameLst>
                                          <p:attrName>ppt_y</p:attrName>
                                        </p:attrNameLst>
                                      </p:cBhvr>
                                      <p:tavLst>
                                        <p:tav tm="0">
                                          <p:val>
                                            <p:strVal val="#ppt_y+.1"/>
                                          </p:val>
                                        </p:tav>
                                        <p:tav tm="100000">
                                          <p:val>
                                            <p:strVal val="#ppt_y"/>
                                          </p:val>
                                        </p:tav>
                                      </p:tavLst>
                                    </p:anim>
                                  </p:childTnLst>
                                </p:cTn>
                              </p:par>
                            </p:childTnLst>
                          </p:cTn>
                        </p:par>
                        <p:par>
                          <p:cTn id="45" fill="hold">
                            <p:stCondLst>
                              <p:cond delay="4149"/>
                            </p:stCondLst>
                            <p:childTnLst>
                              <p:par>
                                <p:cTn id="46" presetID="22" presetClass="entr" presetSubtype="8" fill="hold" nodeType="afterEffect">
                                  <p:stCondLst>
                                    <p:cond delay="0"/>
                                  </p:stCondLst>
                                  <p:childTnLst>
                                    <p:set>
                                      <p:cBhvr>
                                        <p:cTn id="47" dur="1" fill="hold">
                                          <p:stCondLst>
                                            <p:cond delay="0"/>
                                          </p:stCondLst>
                                        </p:cTn>
                                        <p:tgtEl>
                                          <p:spTgt spid="49"/>
                                        </p:tgtEl>
                                        <p:attrNameLst>
                                          <p:attrName>style.visibility</p:attrName>
                                        </p:attrNameLst>
                                      </p:cBhvr>
                                      <p:to>
                                        <p:strVal val="visible"/>
                                      </p:to>
                                    </p:set>
                                    <p:animEffect transition="in" filter="wipe(left)">
                                      <p:cBhvr>
                                        <p:cTn id="48" dur="500"/>
                                        <p:tgtEl>
                                          <p:spTgt spid="49"/>
                                        </p:tgtEl>
                                      </p:cBhvr>
                                    </p:animEffect>
                                  </p:childTnLst>
                                </p:cTn>
                              </p:par>
                            </p:childTnLst>
                          </p:cTn>
                        </p:par>
                        <p:par>
                          <p:cTn id="49" fill="hold">
                            <p:stCondLst>
                              <p:cond delay="4649"/>
                            </p:stCondLst>
                            <p:childTnLst>
                              <p:par>
                                <p:cTn id="50" presetID="21" presetClass="entr" presetSubtype="1" fill="hold" nodeType="afterEffect">
                                  <p:stCondLst>
                                    <p:cond delay="0"/>
                                  </p:stCondLst>
                                  <p:childTnLst>
                                    <p:set>
                                      <p:cBhvr>
                                        <p:cTn id="51" dur="1" fill="hold">
                                          <p:stCondLst>
                                            <p:cond delay="0"/>
                                          </p:stCondLst>
                                        </p:cTn>
                                        <p:tgtEl>
                                          <p:spTgt spid="64"/>
                                        </p:tgtEl>
                                        <p:attrNameLst>
                                          <p:attrName>style.visibility</p:attrName>
                                        </p:attrNameLst>
                                      </p:cBhvr>
                                      <p:to>
                                        <p:strVal val="visible"/>
                                      </p:to>
                                    </p:set>
                                    <p:animEffect transition="in" filter="wheel(1)">
                                      <p:cBhvr>
                                        <p:cTn id="52" dur="2000"/>
                                        <p:tgtEl>
                                          <p:spTgt spid="64"/>
                                        </p:tgtEl>
                                      </p:cBhvr>
                                    </p:animEffect>
                                  </p:childTnLst>
                                </p:cTn>
                              </p:par>
                            </p:childTnLst>
                          </p:cTn>
                        </p:par>
                        <p:par>
                          <p:cTn id="53" fill="hold">
                            <p:stCondLst>
                              <p:cond delay="6649"/>
                            </p:stCondLst>
                            <p:childTnLst>
                              <p:par>
                                <p:cTn id="54" presetID="42" presetClass="entr" presetSubtype="0" fill="hold" grpId="0" nodeType="afterEffect">
                                  <p:stCondLst>
                                    <p:cond delay="0"/>
                                  </p:stCondLst>
                                  <p:childTnLst>
                                    <p:set>
                                      <p:cBhvr>
                                        <p:cTn id="55" dur="1" fill="hold">
                                          <p:stCondLst>
                                            <p:cond delay="0"/>
                                          </p:stCondLst>
                                        </p:cTn>
                                        <p:tgtEl>
                                          <p:spTgt spid="61"/>
                                        </p:tgtEl>
                                        <p:attrNameLst>
                                          <p:attrName>style.visibility</p:attrName>
                                        </p:attrNameLst>
                                      </p:cBhvr>
                                      <p:to>
                                        <p:strVal val="visible"/>
                                      </p:to>
                                    </p:set>
                                    <p:animEffect transition="in" filter="fade">
                                      <p:cBhvr>
                                        <p:cTn id="56" dur="1000"/>
                                        <p:tgtEl>
                                          <p:spTgt spid="61"/>
                                        </p:tgtEl>
                                      </p:cBhvr>
                                    </p:animEffect>
                                    <p:anim calcmode="lin" valueType="num">
                                      <p:cBhvr>
                                        <p:cTn id="57" dur="1000" fill="hold"/>
                                        <p:tgtEl>
                                          <p:spTgt spid="61"/>
                                        </p:tgtEl>
                                        <p:attrNameLst>
                                          <p:attrName>ppt_x</p:attrName>
                                        </p:attrNameLst>
                                      </p:cBhvr>
                                      <p:tavLst>
                                        <p:tav tm="0">
                                          <p:val>
                                            <p:strVal val="#ppt_x"/>
                                          </p:val>
                                        </p:tav>
                                        <p:tav tm="100000">
                                          <p:val>
                                            <p:strVal val="#ppt_x"/>
                                          </p:val>
                                        </p:tav>
                                      </p:tavLst>
                                    </p:anim>
                                    <p:anim calcmode="lin" valueType="num">
                                      <p:cBhvr>
                                        <p:cTn id="58" dur="1000" fill="hold"/>
                                        <p:tgtEl>
                                          <p:spTgt spid="61"/>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1000"/>
                                        <p:tgtEl>
                                          <p:spTgt spid="60"/>
                                        </p:tgtEl>
                                      </p:cBhvr>
                                    </p:animEffect>
                                    <p:anim calcmode="lin" valueType="num">
                                      <p:cBhvr>
                                        <p:cTn id="62" dur="1000" fill="hold"/>
                                        <p:tgtEl>
                                          <p:spTgt spid="60"/>
                                        </p:tgtEl>
                                        <p:attrNameLst>
                                          <p:attrName>ppt_x</p:attrName>
                                        </p:attrNameLst>
                                      </p:cBhvr>
                                      <p:tavLst>
                                        <p:tav tm="0">
                                          <p:val>
                                            <p:strVal val="#ppt_x"/>
                                          </p:val>
                                        </p:tav>
                                        <p:tav tm="100000">
                                          <p:val>
                                            <p:strVal val="#ppt_x"/>
                                          </p:val>
                                        </p:tav>
                                      </p:tavLst>
                                    </p:anim>
                                    <p:anim calcmode="lin" valueType="num">
                                      <p:cBhvr>
                                        <p:cTn id="63" dur="1000" fill="hold"/>
                                        <p:tgtEl>
                                          <p:spTgt spid="60"/>
                                        </p:tgtEl>
                                        <p:attrNameLst>
                                          <p:attrName>ppt_y</p:attrName>
                                        </p:attrNameLst>
                                      </p:cBhvr>
                                      <p:tavLst>
                                        <p:tav tm="0">
                                          <p:val>
                                            <p:strVal val="#ppt_y+.1"/>
                                          </p:val>
                                        </p:tav>
                                        <p:tav tm="100000">
                                          <p:val>
                                            <p:strVal val="#ppt_y"/>
                                          </p:val>
                                        </p:tav>
                                      </p:tavLst>
                                    </p:anim>
                                  </p:childTnLst>
                                </p:cTn>
                              </p:par>
                            </p:childTnLst>
                          </p:cTn>
                        </p:par>
                        <p:par>
                          <p:cTn id="64" fill="hold">
                            <p:stCondLst>
                              <p:cond delay="7649"/>
                            </p:stCondLst>
                            <p:childTnLst>
                              <p:par>
                                <p:cTn id="65" presetID="22" presetClass="entr" presetSubtype="8" fill="hold" nodeType="afterEffect">
                                  <p:stCondLst>
                                    <p:cond delay="0"/>
                                  </p:stCondLst>
                                  <p:childTnLst>
                                    <p:set>
                                      <p:cBhvr>
                                        <p:cTn id="66" dur="1" fill="hold">
                                          <p:stCondLst>
                                            <p:cond delay="0"/>
                                          </p:stCondLst>
                                        </p:cTn>
                                        <p:tgtEl>
                                          <p:spTgt spid="50"/>
                                        </p:tgtEl>
                                        <p:attrNameLst>
                                          <p:attrName>style.visibility</p:attrName>
                                        </p:attrNameLst>
                                      </p:cBhvr>
                                      <p:to>
                                        <p:strVal val="visible"/>
                                      </p:to>
                                    </p:set>
                                    <p:animEffect transition="in" filter="wipe(left)">
                                      <p:cBhvr>
                                        <p:cTn id="67" dur="500"/>
                                        <p:tgtEl>
                                          <p:spTgt spid="50"/>
                                        </p:tgtEl>
                                      </p:cBhvr>
                                    </p:animEffect>
                                  </p:childTnLst>
                                </p:cTn>
                              </p:par>
                            </p:childTnLst>
                          </p:cTn>
                        </p:par>
                        <p:par>
                          <p:cTn id="68" fill="hold">
                            <p:stCondLst>
                              <p:cond delay="8149"/>
                            </p:stCondLst>
                            <p:childTnLst>
                              <p:par>
                                <p:cTn id="69" presetID="21" presetClass="entr" presetSubtype="1" fill="hold" nodeType="afterEffect">
                                  <p:stCondLst>
                                    <p:cond delay="0"/>
                                  </p:stCondLst>
                                  <p:childTnLst>
                                    <p:set>
                                      <p:cBhvr>
                                        <p:cTn id="70" dur="1" fill="hold">
                                          <p:stCondLst>
                                            <p:cond delay="0"/>
                                          </p:stCondLst>
                                        </p:cTn>
                                        <p:tgtEl>
                                          <p:spTgt spid="55"/>
                                        </p:tgtEl>
                                        <p:attrNameLst>
                                          <p:attrName>style.visibility</p:attrName>
                                        </p:attrNameLst>
                                      </p:cBhvr>
                                      <p:to>
                                        <p:strVal val="visible"/>
                                      </p:to>
                                    </p:set>
                                    <p:animEffect transition="in" filter="wheel(1)">
                                      <p:cBhvr>
                                        <p:cTn id="71" dur="2000"/>
                                        <p:tgtEl>
                                          <p:spTgt spid="55"/>
                                        </p:tgtEl>
                                      </p:cBhvr>
                                    </p:animEffect>
                                  </p:childTnLst>
                                </p:cTn>
                              </p:par>
                            </p:childTnLst>
                          </p:cTn>
                        </p:par>
                        <p:par>
                          <p:cTn id="72" fill="hold">
                            <p:stCondLst>
                              <p:cond delay="10149"/>
                            </p:stCondLst>
                            <p:childTnLst>
                              <p:par>
                                <p:cTn id="73" presetID="42" presetClass="entr" presetSubtype="0" fill="hold" grpId="0" nodeType="afterEffect">
                                  <p:stCondLst>
                                    <p:cond delay="0"/>
                                  </p:stCondLst>
                                  <p:childTnLst>
                                    <p:set>
                                      <p:cBhvr>
                                        <p:cTn id="74" dur="1" fill="hold">
                                          <p:stCondLst>
                                            <p:cond delay="0"/>
                                          </p:stCondLst>
                                        </p:cTn>
                                        <p:tgtEl>
                                          <p:spTgt spid="63"/>
                                        </p:tgtEl>
                                        <p:attrNameLst>
                                          <p:attrName>style.visibility</p:attrName>
                                        </p:attrNameLst>
                                      </p:cBhvr>
                                      <p:to>
                                        <p:strVal val="visible"/>
                                      </p:to>
                                    </p:set>
                                    <p:animEffect transition="in" filter="fade">
                                      <p:cBhvr>
                                        <p:cTn id="75" dur="1000"/>
                                        <p:tgtEl>
                                          <p:spTgt spid="63"/>
                                        </p:tgtEl>
                                      </p:cBhvr>
                                    </p:animEffect>
                                    <p:anim calcmode="lin" valueType="num">
                                      <p:cBhvr>
                                        <p:cTn id="76" dur="1000" fill="hold"/>
                                        <p:tgtEl>
                                          <p:spTgt spid="63"/>
                                        </p:tgtEl>
                                        <p:attrNameLst>
                                          <p:attrName>ppt_x</p:attrName>
                                        </p:attrNameLst>
                                      </p:cBhvr>
                                      <p:tavLst>
                                        <p:tav tm="0">
                                          <p:val>
                                            <p:strVal val="#ppt_x"/>
                                          </p:val>
                                        </p:tav>
                                        <p:tav tm="100000">
                                          <p:val>
                                            <p:strVal val="#ppt_x"/>
                                          </p:val>
                                        </p:tav>
                                      </p:tavLst>
                                    </p:anim>
                                    <p:anim calcmode="lin" valueType="num">
                                      <p:cBhvr>
                                        <p:cTn id="77" dur="1000" fill="hold"/>
                                        <p:tgtEl>
                                          <p:spTgt spid="63"/>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62"/>
                                        </p:tgtEl>
                                        <p:attrNameLst>
                                          <p:attrName>style.visibility</p:attrName>
                                        </p:attrNameLst>
                                      </p:cBhvr>
                                      <p:to>
                                        <p:strVal val="visible"/>
                                      </p:to>
                                    </p:set>
                                    <p:animEffect transition="in" filter="fade">
                                      <p:cBhvr>
                                        <p:cTn id="80" dur="1000"/>
                                        <p:tgtEl>
                                          <p:spTgt spid="62"/>
                                        </p:tgtEl>
                                      </p:cBhvr>
                                    </p:animEffect>
                                    <p:anim calcmode="lin" valueType="num">
                                      <p:cBhvr>
                                        <p:cTn id="81" dur="1000" fill="hold"/>
                                        <p:tgtEl>
                                          <p:spTgt spid="62"/>
                                        </p:tgtEl>
                                        <p:attrNameLst>
                                          <p:attrName>ppt_x</p:attrName>
                                        </p:attrNameLst>
                                      </p:cBhvr>
                                      <p:tavLst>
                                        <p:tav tm="0">
                                          <p:val>
                                            <p:strVal val="#ppt_x"/>
                                          </p:val>
                                        </p:tav>
                                        <p:tav tm="100000">
                                          <p:val>
                                            <p:strVal val="#ppt_x"/>
                                          </p:val>
                                        </p:tav>
                                      </p:tavLst>
                                    </p:anim>
                                    <p:anim calcmode="lin" valueType="num">
                                      <p:cBhvr>
                                        <p:cTn id="82"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1"/>
      <p:bldP spid="47" grpId="0" animBg="1"/>
      <p:bldP spid="48" grpId="0" animBg="1"/>
      <p:bldP spid="58" grpId="0"/>
      <p:bldP spid="59" grpId="0"/>
      <p:bldP spid="60" grpId="0"/>
      <p:bldP spid="61" grpId="0"/>
      <p:bldP spid="62" grpId="0"/>
      <p:bldP spid="63"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02</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bg1"/>
                </a:solidFill>
                <a:latin typeface="微软雅黑" panose="020B0503020204020204" pitchFamily="34" charset="-122"/>
                <a:ea typeface="微软雅黑" panose="020B0503020204020204" pitchFamily="34" charset="-122"/>
              </a:rPr>
              <a:t>主要存在的问题</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点击此处添加副标题文本内容</a:t>
            </a:r>
            <a:endPar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15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659"/>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7"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tx1">
                    <a:lumMod val="75000"/>
                    <a:lumOff val="25000"/>
                  </a:schemeClr>
                </a:solidFill>
                <a:latin typeface="微软雅黑" panose="020B0503020204020204" pitchFamily="34" charset="-122"/>
                <a:ea typeface="微软雅黑" panose="020B0503020204020204" pitchFamily="34" charset="-122"/>
              </a:rPr>
              <a:t>主要问题</a:t>
            </a:r>
            <a:endParaRPr lang="zh-CN" altLang="en-GB"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矩形 27"/>
          <p:cNvSpPr/>
          <p:nvPr/>
        </p:nvSpPr>
        <p:spPr>
          <a:xfrm>
            <a:off x="2846759" y="1343698"/>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矩形 28"/>
          <p:cNvSpPr/>
          <p:nvPr/>
        </p:nvSpPr>
        <p:spPr>
          <a:xfrm>
            <a:off x="3653255" y="1180546"/>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dirty="0">
                <a:latin typeface="微软雅黑" panose="020B0503020204020204" pitchFamily="34" charset="-122"/>
                <a:ea typeface="微软雅黑" panose="020B0503020204020204" pitchFamily="34" charset="-122"/>
              </a:rPr>
              <a:t>模型重构、预测</a:t>
            </a:r>
            <a:endParaRPr lang="zh-CN" altLang="en-US" sz="1400" dirty="0">
              <a:latin typeface="微软雅黑" panose="020B0503020204020204" pitchFamily="34" charset="-122"/>
              <a:ea typeface="微软雅黑" panose="020B0503020204020204" pitchFamily="34" charset="-122"/>
            </a:endParaRPr>
          </a:p>
        </p:txBody>
      </p:sp>
      <p:sp>
        <p:nvSpPr>
          <p:cNvPr id="30" name="六边形 29"/>
          <p:cNvSpPr/>
          <p:nvPr/>
        </p:nvSpPr>
        <p:spPr>
          <a:xfrm>
            <a:off x="903628" y="2425696"/>
            <a:ext cx="1190447" cy="1026114"/>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2000" b="1" dirty="0">
                <a:latin typeface="微软雅黑" panose="020B0503020204020204" pitchFamily="34" charset="-122"/>
                <a:ea typeface="微软雅黑" panose="020B0503020204020204" pitchFamily="34" charset="-122"/>
              </a:rPr>
              <a:t>主要问题</a:t>
            </a:r>
            <a:endParaRPr lang="zh-CN" altLang="en-US" sz="2000" b="1" dirty="0">
              <a:latin typeface="微软雅黑" panose="020B0503020204020204" pitchFamily="34" charset="-122"/>
              <a:ea typeface="微软雅黑" panose="020B0503020204020204" pitchFamily="34" charset="-122"/>
            </a:endParaRPr>
          </a:p>
        </p:txBody>
      </p:sp>
      <p:cxnSp>
        <p:nvCxnSpPr>
          <p:cNvPr id="31" name="直接箭头连接符 30"/>
          <p:cNvCxnSpPr>
            <a:stCxn id="30" idx="5"/>
            <a:endCxn id="28" idx="1"/>
          </p:cNvCxnSpPr>
          <p:nvPr/>
        </p:nvCxnSpPr>
        <p:spPr>
          <a:xfrm flipV="1">
            <a:off x="1837547" y="1763265"/>
            <a:ext cx="1009212" cy="662431"/>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30" idx="0"/>
            <a:endCxn id="35" idx="1"/>
          </p:cNvCxnSpPr>
          <p:nvPr/>
        </p:nvCxnSpPr>
        <p:spPr>
          <a:xfrm flipV="1">
            <a:off x="2094075" y="2936587"/>
            <a:ext cx="752684" cy="2166"/>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3" name="直接箭头连接符 32"/>
          <p:cNvCxnSpPr>
            <a:stCxn id="30" idx="1"/>
            <a:endCxn id="38" idx="1"/>
          </p:cNvCxnSpPr>
          <p:nvPr/>
        </p:nvCxnSpPr>
        <p:spPr>
          <a:xfrm>
            <a:off x="1837547" y="3451810"/>
            <a:ext cx="1009212" cy="679039"/>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142299" y="1615449"/>
            <a:ext cx="4537095" cy="468630"/>
          </a:xfrm>
          <a:prstGeom prst="rect">
            <a:avLst/>
          </a:prstGeom>
          <a:noFill/>
        </p:spPr>
        <p:txBody>
          <a:bodyPr wrap="square" lIns="68584" tIns="34291" rIns="68584" bIns="34291" rtlCol="0">
            <a:spAutoFit/>
          </a:bodyPr>
          <a:lstStyle/>
          <a:p>
            <a:pPr>
              <a:lnSpc>
                <a:spcPct val="130000"/>
              </a:lnSpc>
            </a:pPr>
            <a:r>
              <a:rPr lang="zh-CN" sz="1000" dirty="0">
                <a:solidFill>
                  <a:schemeClr val="tx1">
                    <a:lumMod val="75000"/>
                    <a:lumOff val="25000"/>
                  </a:schemeClr>
                </a:solidFill>
                <a:latin typeface="微软雅黑" panose="020B0503020204020204" pitchFamily="34" charset="-122"/>
                <a:ea typeface="微软雅黑" panose="020B0503020204020204" pitchFamily="34" charset="-122"/>
              </a:rPr>
              <a:t>模型在前几次运行的时候会很缓慢，预测结果也会不准确，但是在多次运行后，速度会逐渐增快，预测结果也会更准确</a:t>
            </a:r>
            <a:endParaRPr 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2846759" y="2517020"/>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矩形 35"/>
          <p:cNvSpPr/>
          <p:nvPr/>
        </p:nvSpPr>
        <p:spPr>
          <a:xfrm>
            <a:off x="3653255" y="2361550"/>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a:latin typeface="微软雅黑" panose="020B0503020204020204" pitchFamily="34" charset="-122"/>
                <a:ea typeface="微软雅黑" panose="020B0503020204020204" pitchFamily="34" charset="-122"/>
              </a:rPr>
              <a:t>预测图片与视频</a:t>
            </a:r>
            <a:endParaRPr lang="zh-CN" altLang="en-US" sz="1400">
              <a:latin typeface="微软雅黑" panose="020B0503020204020204" pitchFamily="34" charset="-122"/>
              <a:ea typeface="微软雅黑" panose="020B0503020204020204" pitchFamily="34" charset="-122"/>
            </a:endParaRPr>
          </a:p>
        </p:txBody>
      </p:sp>
      <p:sp>
        <p:nvSpPr>
          <p:cNvPr id="37" name="TextBox 36"/>
          <p:cNvSpPr txBox="1"/>
          <p:nvPr/>
        </p:nvSpPr>
        <p:spPr>
          <a:xfrm>
            <a:off x="2987040" y="2689225"/>
            <a:ext cx="4827270" cy="668655"/>
          </a:xfrm>
          <a:prstGeom prst="rect">
            <a:avLst/>
          </a:prstGeom>
          <a:noFill/>
        </p:spPr>
        <p:txBody>
          <a:bodyPr wrap="square" lIns="68584" tIns="34291" rIns="68584" bIns="34291" rtlCol="0">
            <a:spAutoFit/>
          </a:bodyPr>
          <a:lstStyle/>
          <a:p>
            <a:pPr>
              <a:lnSpc>
                <a:spcPct val="130000"/>
              </a:lnSpc>
            </a:pPr>
            <a:r>
              <a:rPr lang="zh-CN" sz="1000" dirty="0">
                <a:solidFill>
                  <a:schemeClr val="tx1">
                    <a:lumMod val="75000"/>
                    <a:lumOff val="25000"/>
                  </a:schemeClr>
                </a:solidFill>
                <a:latin typeface="微软雅黑" panose="020B0503020204020204" pitchFamily="34" charset="-122"/>
                <a:ea typeface="微软雅黑" panose="020B0503020204020204" pitchFamily="34" charset="-122"/>
              </a:rPr>
              <a:t>视频是由一帧帧的图片构成，能够进行图片的预测，视频也就差不多，但在进行视频测试时，还是出现了很多问题，比如图片处理等的诸多问题，不得不对代码就行重构</a:t>
            </a:r>
            <a:endParaRPr 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矩形 37"/>
          <p:cNvSpPr/>
          <p:nvPr/>
        </p:nvSpPr>
        <p:spPr>
          <a:xfrm>
            <a:off x="2846759" y="3711282"/>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9" name="矩形 38"/>
          <p:cNvSpPr/>
          <p:nvPr/>
        </p:nvSpPr>
        <p:spPr>
          <a:xfrm>
            <a:off x="3653255" y="3555813"/>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en-US" altLang="zh-CN" sz="1400">
                <a:latin typeface="微软雅黑" panose="020B0503020204020204" pitchFamily="34" charset="-122"/>
                <a:ea typeface="微软雅黑" panose="020B0503020204020204" pitchFamily="34" charset="-122"/>
              </a:rPr>
              <a:t>Python</a:t>
            </a:r>
            <a:r>
              <a:rPr lang="zh-CN" altLang="en-US" sz="1400">
                <a:latin typeface="微软雅黑" panose="020B0503020204020204" pitchFamily="34" charset="-122"/>
                <a:ea typeface="微软雅黑" panose="020B0503020204020204" pitchFamily="34" charset="-122"/>
              </a:rPr>
              <a:t>知识薄弱</a:t>
            </a:r>
            <a:endParaRPr lang="zh-CN" altLang="en-US" sz="1400">
              <a:latin typeface="微软雅黑" panose="020B0503020204020204" pitchFamily="34" charset="-122"/>
              <a:ea typeface="微软雅黑" panose="020B0503020204020204" pitchFamily="34" charset="-122"/>
            </a:endParaRPr>
          </a:p>
        </p:txBody>
      </p:sp>
      <p:sp>
        <p:nvSpPr>
          <p:cNvPr id="40" name="TextBox 39"/>
          <p:cNvSpPr txBox="1"/>
          <p:nvPr/>
        </p:nvSpPr>
        <p:spPr>
          <a:xfrm>
            <a:off x="3142299" y="4001033"/>
            <a:ext cx="4537095" cy="468630"/>
          </a:xfrm>
          <a:prstGeom prst="rect">
            <a:avLst/>
          </a:prstGeom>
          <a:noFill/>
        </p:spPr>
        <p:txBody>
          <a:bodyPr wrap="square" lIns="68584" tIns="34291" rIns="68584" bIns="34291" rtlCol="0">
            <a:spAutoFit/>
          </a:bodyPr>
          <a:lstStyle/>
          <a:p>
            <a:pPr>
              <a:lnSpc>
                <a:spcPct val="130000"/>
              </a:lnSpc>
            </a:pPr>
            <a:r>
              <a:rPr lang="zh-CN" sz="1000" dirty="0">
                <a:solidFill>
                  <a:schemeClr val="tx1">
                    <a:lumMod val="75000"/>
                    <a:lumOff val="25000"/>
                  </a:schemeClr>
                </a:solidFill>
                <a:latin typeface="微软雅黑" panose="020B0503020204020204" pitchFamily="34" charset="-122"/>
                <a:ea typeface="微软雅黑" panose="020B0503020204020204" pitchFamily="34" charset="-122"/>
              </a:rPr>
              <a:t>之前没有进行过系统的</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Python</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学习，在查找问题时，很多很基础的问题没有发现，耗费了很多时间</a:t>
            </a:r>
            <a:r>
              <a:rPr lang="zh-CN" sz="10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par>
                              <p:cTn id="12" fill="hold">
                                <p:stCondLst>
                                  <p:cond delay="649"/>
                                </p:stCondLst>
                                <p:childTnLst>
                                  <p:par>
                                    <p:cTn id="13" presetID="14" presetClass="entr" presetSubtype="1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randombar(horizontal)">
                                          <p:cBhvr>
                                            <p:cTn id="15" dur="500"/>
                                            <p:tgtEl>
                                              <p:spTgt spid="30"/>
                                            </p:tgtEl>
                                          </p:cBhvr>
                                        </p:animEffect>
                                      </p:childTnLst>
                                    </p:cTn>
                                  </p:par>
                                </p:childTnLst>
                              </p:cTn>
                            </p:par>
                            <p:par>
                              <p:cTn id="16" fill="hold">
                                <p:stCondLst>
                                  <p:cond delay="1149"/>
                                </p:stCondLst>
                                <p:childTnLst>
                                  <p:par>
                                    <p:cTn id="17" presetID="22" presetClass="entr" presetSubtype="8"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par>
                                    <p:cTn id="23" presetID="22" presetClass="entr" presetSubtype="8"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ipe(left)">
                                          <p:cBhvr>
                                            <p:cTn id="25" dur="500"/>
                                            <p:tgtEl>
                                              <p:spTgt spid="33"/>
                                            </p:tgtEl>
                                          </p:cBhvr>
                                        </p:animEffect>
                                      </p:childTnLst>
                                    </p:cTn>
                                  </p:par>
                                </p:childTnLst>
                              </p:cTn>
                            </p:par>
                            <p:par>
                              <p:cTn id="26" fill="hold">
                                <p:stCondLst>
                                  <p:cond delay="1649"/>
                                </p:stCondLst>
                                <p:childTnLst>
                                  <p:par>
                                    <p:cTn id="27" presetID="16" presetClass="entr" presetSubtype="37"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barn(outVertical)">
                                          <p:cBhvr>
                                            <p:cTn id="29" dur="500"/>
                                            <p:tgtEl>
                                              <p:spTgt spid="29"/>
                                            </p:tgtEl>
                                          </p:cBhvr>
                                        </p:animEffect>
                                      </p:childTnLst>
                                    </p:cTn>
                                  </p:par>
                                </p:childTnLst>
                              </p:cTn>
                            </p:par>
                            <p:par>
                              <p:cTn id="30" fill="hold">
                                <p:stCondLst>
                                  <p:cond delay="2149"/>
                                </p:stCondLst>
                                <p:childTnLst>
                                  <p:par>
                                    <p:cTn id="31" presetID="2" presetClass="entr" presetSubtype="1" fill="hold" grpId="0" nodeType="afterEffect" p14:presetBounceEnd="50000">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14:bounceEnd="50000">
                                          <p:cBhvr additive="base">
                                            <p:cTn id="33" dur="500" fill="hold"/>
                                            <p:tgtEl>
                                              <p:spTgt spid="28"/>
                                            </p:tgtEl>
                                            <p:attrNameLst>
                                              <p:attrName>ppt_x</p:attrName>
                                            </p:attrNameLst>
                                          </p:cBhvr>
                                          <p:tavLst>
                                            <p:tav tm="0">
                                              <p:val>
                                                <p:strVal val="#ppt_x"/>
                                              </p:val>
                                            </p:tav>
                                            <p:tav tm="100000">
                                              <p:val>
                                                <p:strVal val="#ppt_x"/>
                                              </p:val>
                                            </p:tav>
                                          </p:tavLst>
                                        </p:anim>
                                        <p:anim calcmode="lin" valueType="num" p14:bounceEnd="50000">
                                          <p:cBhvr additive="base">
                                            <p:cTn id="34" dur="500" fill="hold"/>
                                            <p:tgtEl>
                                              <p:spTgt spid="28"/>
                                            </p:tgtEl>
                                            <p:attrNameLst>
                                              <p:attrName>ppt_y</p:attrName>
                                            </p:attrNameLst>
                                          </p:cBhvr>
                                          <p:tavLst>
                                            <p:tav tm="0">
                                              <p:val>
                                                <p:strVal val="0-#ppt_h/2"/>
                                              </p:val>
                                            </p:tav>
                                            <p:tav tm="100000">
                                              <p:val>
                                                <p:strVal val="#ppt_y"/>
                                              </p:val>
                                            </p:tav>
                                          </p:tavLst>
                                        </p:anim>
                                      </p:childTnLst>
                                    </p:cTn>
                                  </p:par>
                                </p:childTnLst>
                              </p:cTn>
                            </p:par>
                            <p:par>
                              <p:cTn id="35" fill="hold">
                                <p:stCondLst>
                                  <p:cond delay="2649"/>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34"/>
                                            </p:tgtEl>
                                            <p:attrNameLst>
                                              <p:attrName>style.visibility</p:attrName>
                                            </p:attrNameLst>
                                          </p:cBhvr>
                                          <p:to>
                                            <p:strVal val="visible"/>
                                          </p:to>
                                        </p:set>
                                        <p:animEffect transition="in" filter="wipe(left)">
                                          <p:cBhvr>
                                            <p:cTn id="38" dur="100"/>
                                            <p:tgtEl>
                                              <p:spTgt spid="34"/>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34"/>
                                            </p:tgtEl>
                                          </p:cBhvr>
                                          <p:to x="80000" y="100000"/>
                                        </p:animScale>
                                        <p:anim by="(#ppt_w*0.10)" calcmode="lin" valueType="num">
                                          <p:cBhvr>
                                            <p:cTn id="41" dur="50" autoRev="1" fill="hold">
                                              <p:stCondLst>
                                                <p:cond delay="0"/>
                                              </p:stCondLst>
                                            </p:cTn>
                                            <p:tgtEl>
                                              <p:spTgt spid="34"/>
                                            </p:tgtEl>
                                            <p:attrNameLst>
                                              <p:attrName>ppt_x</p:attrName>
                                            </p:attrNameLst>
                                          </p:cBhvr>
                                        </p:anim>
                                        <p:anim by="(-#ppt_w*0.10)" calcmode="lin" valueType="num">
                                          <p:cBhvr>
                                            <p:cTn id="42" dur="50" autoRev="1" fill="hold">
                                              <p:stCondLst>
                                                <p:cond delay="0"/>
                                              </p:stCondLst>
                                            </p:cTn>
                                            <p:tgtEl>
                                              <p:spTgt spid="34"/>
                                            </p:tgtEl>
                                            <p:attrNameLst>
                                              <p:attrName>ppt_y</p:attrName>
                                            </p:attrNameLst>
                                          </p:cBhvr>
                                        </p:anim>
                                        <p:animRot by="-480000">
                                          <p:cBhvr>
                                            <p:cTn id="43" dur="50" autoRev="1" fill="hold">
                                              <p:stCondLst>
                                                <p:cond delay="0"/>
                                              </p:stCondLst>
                                            </p:cTn>
                                            <p:tgtEl>
                                              <p:spTgt spid="34"/>
                                            </p:tgtEl>
                                            <p:attrNameLst>
                                              <p:attrName>r</p:attrName>
                                            </p:attrNameLst>
                                          </p:cBhvr>
                                        </p:animRot>
                                      </p:childTnLst>
                                    </p:cTn>
                                  </p:par>
                                </p:childTnLst>
                              </p:cTn>
                            </p:par>
                            <p:par>
                              <p:cTn id="44" fill="hold">
                                <p:stCondLst>
                                  <p:cond delay="4280"/>
                                </p:stCondLst>
                                <p:childTnLst>
                                  <p:par>
                                    <p:cTn id="45" presetID="16" presetClass="entr" presetSubtype="37"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barn(outVertical)">
                                          <p:cBhvr>
                                            <p:cTn id="47" dur="500"/>
                                            <p:tgtEl>
                                              <p:spTgt spid="36"/>
                                            </p:tgtEl>
                                          </p:cBhvr>
                                        </p:animEffect>
                                      </p:childTnLst>
                                    </p:cTn>
                                  </p:par>
                                </p:childTnLst>
                              </p:cTn>
                            </p:par>
                            <p:par>
                              <p:cTn id="48" fill="hold">
                                <p:stCondLst>
                                  <p:cond delay="4780"/>
                                </p:stCondLst>
                                <p:childTnLst>
                                  <p:par>
                                    <p:cTn id="49" presetID="2" presetClass="entr" presetSubtype="1" fill="hold" grpId="0" nodeType="afterEffect" p14:presetBounceEnd="50000">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14:bounceEnd="50000">
                                          <p:cBhvr additive="base">
                                            <p:cTn id="51" dur="500" fill="hold"/>
                                            <p:tgtEl>
                                              <p:spTgt spid="35"/>
                                            </p:tgtEl>
                                            <p:attrNameLst>
                                              <p:attrName>ppt_x</p:attrName>
                                            </p:attrNameLst>
                                          </p:cBhvr>
                                          <p:tavLst>
                                            <p:tav tm="0">
                                              <p:val>
                                                <p:strVal val="#ppt_x"/>
                                              </p:val>
                                            </p:tav>
                                            <p:tav tm="100000">
                                              <p:val>
                                                <p:strVal val="#ppt_x"/>
                                              </p:val>
                                            </p:tav>
                                          </p:tavLst>
                                        </p:anim>
                                        <p:anim calcmode="lin" valueType="num" p14:bounceEnd="50000">
                                          <p:cBhvr additive="base">
                                            <p:cTn id="52" dur="500" fill="hold"/>
                                            <p:tgtEl>
                                              <p:spTgt spid="35"/>
                                            </p:tgtEl>
                                            <p:attrNameLst>
                                              <p:attrName>ppt_y</p:attrName>
                                            </p:attrNameLst>
                                          </p:cBhvr>
                                          <p:tavLst>
                                            <p:tav tm="0">
                                              <p:val>
                                                <p:strVal val="0-#ppt_h/2"/>
                                              </p:val>
                                            </p:tav>
                                            <p:tav tm="100000">
                                              <p:val>
                                                <p:strVal val="#ppt_y"/>
                                              </p:val>
                                            </p:tav>
                                          </p:tavLst>
                                        </p:anim>
                                      </p:childTnLst>
                                    </p:cTn>
                                  </p:par>
                                </p:childTnLst>
                              </p:cTn>
                            </p:par>
                            <p:par>
                              <p:cTn id="53" fill="hold">
                                <p:stCondLst>
                                  <p:cond delay="5280"/>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37"/>
                                            </p:tgtEl>
                                            <p:attrNameLst>
                                              <p:attrName>style.visibility</p:attrName>
                                            </p:attrNameLst>
                                          </p:cBhvr>
                                          <p:to>
                                            <p:strVal val="visible"/>
                                          </p:to>
                                        </p:set>
                                        <p:animEffect transition="in" filter="wipe(left)">
                                          <p:cBhvr>
                                            <p:cTn id="56" dur="100"/>
                                            <p:tgtEl>
                                              <p:spTgt spid="37"/>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37"/>
                                            </p:tgtEl>
                                          </p:cBhvr>
                                          <p:to x="80000" y="100000"/>
                                        </p:animScale>
                                        <p:anim by="(#ppt_w*0.10)" calcmode="lin" valueType="num">
                                          <p:cBhvr>
                                            <p:cTn id="59" dur="50" autoRev="1" fill="hold">
                                              <p:stCondLst>
                                                <p:cond delay="0"/>
                                              </p:stCondLst>
                                            </p:cTn>
                                            <p:tgtEl>
                                              <p:spTgt spid="37"/>
                                            </p:tgtEl>
                                            <p:attrNameLst>
                                              <p:attrName>ppt_x</p:attrName>
                                            </p:attrNameLst>
                                          </p:cBhvr>
                                        </p:anim>
                                        <p:anim by="(-#ppt_w*0.10)" calcmode="lin" valueType="num">
                                          <p:cBhvr>
                                            <p:cTn id="60" dur="50" autoRev="1" fill="hold">
                                              <p:stCondLst>
                                                <p:cond delay="0"/>
                                              </p:stCondLst>
                                            </p:cTn>
                                            <p:tgtEl>
                                              <p:spTgt spid="37"/>
                                            </p:tgtEl>
                                            <p:attrNameLst>
                                              <p:attrName>ppt_y</p:attrName>
                                            </p:attrNameLst>
                                          </p:cBhvr>
                                        </p:anim>
                                        <p:animRot by="-480000">
                                          <p:cBhvr>
                                            <p:cTn id="61" dur="50" autoRev="1" fill="hold">
                                              <p:stCondLst>
                                                <p:cond delay="0"/>
                                              </p:stCondLst>
                                            </p:cTn>
                                            <p:tgtEl>
                                              <p:spTgt spid="37"/>
                                            </p:tgtEl>
                                            <p:attrNameLst>
                                              <p:attrName>r</p:attrName>
                                            </p:attrNameLst>
                                          </p:cBhvr>
                                        </p:animRot>
                                      </p:childTnLst>
                                    </p:cTn>
                                  </p:par>
                                </p:childTnLst>
                              </p:cTn>
                            </p:par>
                            <p:par>
                              <p:cTn id="62" fill="hold">
                                <p:stCondLst>
                                  <p:cond delay="7570"/>
                                </p:stCondLst>
                                <p:childTnLst>
                                  <p:par>
                                    <p:cTn id="63" presetID="16" presetClass="entr" presetSubtype="37"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barn(outVertical)">
                                          <p:cBhvr>
                                            <p:cTn id="65" dur="500"/>
                                            <p:tgtEl>
                                              <p:spTgt spid="39"/>
                                            </p:tgtEl>
                                          </p:cBhvr>
                                        </p:animEffect>
                                      </p:childTnLst>
                                    </p:cTn>
                                  </p:par>
                                </p:childTnLst>
                              </p:cTn>
                            </p:par>
                            <p:par>
                              <p:cTn id="66" fill="hold">
                                <p:stCondLst>
                                  <p:cond delay="8070"/>
                                </p:stCondLst>
                                <p:childTnLst>
                                  <p:par>
                                    <p:cTn id="67" presetID="2" presetClass="entr" presetSubtype="1" fill="hold" grpId="0" nodeType="afterEffect" p14:presetBounceEnd="50000">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14:bounceEnd="50000">
                                          <p:cBhvr additive="base">
                                            <p:cTn id="69" dur="500" fill="hold"/>
                                            <p:tgtEl>
                                              <p:spTgt spid="38"/>
                                            </p:tgtEl>
                                            <p:attrNameLst>
                                              <p:attrName>ppt_x</p:attrName>
                                            </p:attrNameLst>
                                          </p:cBhvr>
                                          <p:tavLst>
                                            <p:tav tm="0">
                                              <p:val>
                                                <p:strVal val="#ppt_x"/>
                                              </p:val>
                                            </p:tav>
                                            <p:tav tm="100000">
                                              <p:val>
                                                <p:strVal val="#ppt_x"/>
                                              </p:val>
                                            </p:tav>
                                          </p:tavLst>
                                        </p:anim>
                                        <p:anim calcmode="lin" valueType="num" p14:bounceEnd="50000">
                                          <p:cBhvr additive="base">
                                            <p:cTn id="70" dur="500" fill="hold"/>
                                            <p:tgtEl>
                                              <p:spTgt spid="38"/>
                                            </p:tgtEl>
                                            <p:attrNameLst>
                                              <p:attrName>ppt_y</p:attrName>
                                            </p:attrNameLst>
                                          </p:cBhvr>
                                          <p:tavLst>
                                            <p:tav tm="0">
                                              <p:val>
                                                <p:strVal val="0-#ppt_h/2"/>
                                              </p:val>
                                            </p:tav>
                                            <p:tav tm="100000">
                                              <p:val>
                                                <p:strVal val="#ppt_y"/>
                                              </p:val>
                                            </p:tav>
                                          </p:tavLst>
                                        </p:anim>
                                      </p:childTnLst>
                                    </p:cTn>
                                  </p:par>
                                </p:childTnLst>
                              </p:cTn>
                            </p:par>
                            <p:par>
                              <p:cTn id="71" fill="hold">
                                <p:stCondLst>
                                  <p:cond delay="8570"/>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40"/>
                                            </p:tgtEl>
                                            <p:attrNameLst>
                                              <p:attrName>style.visibility</p:attrName>
                                            </p:attrNameLst>
                                          </p:cBhvr>
                                          <p:to>
                                            <p:strVal val="visible"/>
                                          </p:to>
                                        </p:set>
                                        <p:animEffect transition="in" filter="wipe(left)">
                                          <p:cBhvr>
                                            <p:cTn id="74" dur="100"/>
                                            <p:tgtEl>
                                              <p:spTgt spid="40"/>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40"/>
                                            </p:tgtEl>
                                          </p:cBhvr>
                                          <p:to x="80000" y="100000"/>
                                        </p:animScale>
                                        <p:anim by="(#ppt_w*0.10)" calcmode="lin" valueType="num">
                                          <p:cBhvr>
                                            <p:cTn id="77" dur="50" autoRev="1" fill="hold">
                                              <p:stCondLst>
                                                <p:cond delay="0"/>
                                              </p:stCondLst>
                                            </p:cTn>
                                            <p:tgtEl>
                                              <p:spTgt spid="40"/>
                                            </p:tgtEl>
                                            <p:attrNameLst>
                                              <p:attrName>ppt_x</p:attrName>
                                            </p:attrNameLst>
                                          </p:cBhvr>
                                        </p:anim>
                                        <p:anim by="(-#ppt_w*0.10)" calcmode="lin" valueType="num">
                                          <p:cBhvr>
                                            <p:cTn id="78" dur="50" autoRev="1" fill="hold">
                                              <p:stCondLst>
                                                <p:cond delay="0"/>
                                              </p:stCondLst>
                                            </p:cTn>
                                            <p:tgtEl>
                                              <p:spTgt spid="40"/>
                                            </p:tgtEl>
                                            <p:attrNameLst>
                                              <p:attrName>ppt_y</p:attrName>
                                            </p:attrNameLst>
                                          </p:cBhvr>
                                        </p:anim>
                                        <p:animRot by="-480000">
                                          <p:cBhvr>
                                            <p:cTn id="79" dur="50" autoRev="1" fill="hold">
                                              <p:stCondLst>
                                                <p:cond delay="0"/>
                                              </p:stCondLst>
                                            </p:cTn>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animBg="1"/>
          <p:bldP spid="29" grpId="0" animBg="1"/>
          <p:bldP spid="30" grpId="0" animBg="1"/>
          <p:bldP spid="34" grpId="0"/>
          <p:bldP spid="34" grpId="1"/>
          <p:bldP spid="35" grpId="0" animBg="1"/>
          <p:bldP spid="36" grpId="0" animBg="1"/>
          <p:bldP spid="37" grpId="0"/>
          <p:bldP spid="37" grpId="1"/>
          <p:bldP spid="38" grpId="0" animBg="1"/>
          <p:bldP spid="39" grpId="0" animBg="1"/>
          <p:bldP spid="40" grpId="0"/>
          <p:bldP spid="40"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par>
                              <p:cTn id="12" fill="hold">
                                <p:stCondLst>
                                  <p:cond delay="649"/>
                                </p:stCondLst>
                                <p:childTnLst>
                                  <p:par>
                                    <p:cTn id="13" presetID="14" presetClass="entr" presetSubtype="1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randombar(horizontal)">
                                          <p:cBhvr>
                                            <p:cTn id="15" dur="500"/>
                                            <p:tgtEl>
                                              <p:spTgt spid="30"/>
                                            </p:tgtEl>
                                          </p:cBhvr>
                                        </p:animEffect>
                                      </p:childTnLst>
                                    </p:cTn>
                                  </p:par>
                                </p:childTnLst>
                              </p:cTn>
                            </p:par>
                            <p:par>
                              <p:cTn id="16" fill="hold">
                                <p:stCondLst>
                                  <p:cond delay="1149"/>
                                </p:stCondLst>
                                <p:childTnLst>
                                  <p:par>
                                    <p:cTn id="17" presetID="22" presetClass="entr" presetSubtype="8"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par>
                                    <p:cTn id="23" presetID="22" presetClass="entr" presetSubtype="8"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ipe(left)">
                                          <p:cBhvr>
                                            <p:cTn id="25" dur="500"/>
                                            <p:tgtEl>
                                              <p:spTgt spid="33"/>
                                            </p:tgtEl>
                                          </p:cBhvr>
                                        </p:animEffect>
                                      </p:childTnLst>
                                    </p:cTn>
                                  </p:par>
                                </p:childTnLst>
                              </p:cTn>
                            </p:par>
                            <p:par>
                              <p:cTn id="26" fill="hold">
                                <p:stCondLst>
                                  <p:cond delay="1649"/>
                                </p:stCondLst>
                                <p:childTnLst>
                                  <p:par>
                                    <p:cTn id="27" presetID="16" presetClass="entr" presetSubtype="37"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barn(outVertical)">
                                          <p:cBhvr>
                                            <p:cTn id="29" dur="500"/>
                                            <p:tgtEl>
                                              <p:spTgt spid="29"/>
                                            </p:tgtEl>
                                          </p:cBhvr>
                                        </p:animEffect>
                                      </p:childTnLst>
                                    </p:cTn>
                                  </p:par>
                                </p:childTnLst>
                              </p:cTn>
                            </p:par>
                            <p:par>
                              <p:cTn id="30" fill="hold">
                                <p:stCondLst>
                                  <p:cond delay="2149"/>
                                </p:stCondLst>
                                <p:childTnLst>
                                  <p:par>
                                    <p:cTn id="31" presetID="2" presetClass="entr" presetSubtype="1" fill="hold" grpId="0" nodeType="after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additive="base">
                                            <p:cTn id="33" dur="500" fill="hold"/>
                                            <p:tgtEl>
                                              <p:spTgt spid="28"/>
                                            </p:tgtEl>
                                            <p:attrNameLst>
                                              <p:attrName>ppt_x</p:attrName>
                                            </p:attrNameLst>
                                          </p:cBhvr>
                                          <p:tavLst>
                                            <p:tav tm="0">
                                              <p:val>
                                                <p:strVal val="#ppt_x"/>
                                              </p:val>
                                            </p:tav>
                                            <p:tav tm="100000">
                                              <p:val>
                                                <p:strVal val="#ppt_x"/>
                                              </p:val>
                                            </p:tav>
                                          </p:tavLst>
                                        </p:anim>
                                        <p:anim calcmode="lin" valueType="num">
                                          <p:cBhvr additive="base">
                                            <p:cTn id="34" dur="500" fill="hold"/>
                                            <p:tgtEl>
                                              <p:spTgt spid="28"/>
                                            </p:tgtEl>
                                            <p:attrNameLst>
                                              <p:attrName>ppt_y</p:attrName>
                                            </p:attrNameLst>
                                          </p:cBhvr>
                                          <p:tavLst>
                                            <p:tav tm="0">
                                              <p:val>
                                                <p:strVal val="0-#ppt_h/2"/>
                                              </p:val>
                                            </p:tav>
                                            <p:tav tm="100000">
                                              <p:val>
                                                <p:strVal val="#ppt_y"/>
                                              </p:val>
                                            </p:tav>
                                          </p:tavLst>
                                        </p:anim>
                                      </p:childTnLst>
                                    </p:cTn>
                                  </p:par>
                                </p:childTnLst>
                              </p:cTn>
                            </p:par>
                            <p:par>
                              <p:cTn id="35" fill="hold">
                                <p:stCondLst>
                                  <p:cond delay="2649"/>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34"/>
                                            </p:tgtEl>
                                            <p:attrNameLst>
                                              <p:attrName>style.visibility</p:attrName>
                                            </p:attrNameLst>
                                          </p:cBhvr>
                                          <p:to>
                                            <p:strVal val="visible"/>
                                          </p:to>
                                        </p:set>
                                        <p:animEffect transition="in" filter="wipe(left)">
                                          <p:cBhvr>
                                            <p:cTn id="38" dur="100"/>
                                            <p:tgtEl>
                                              <p:spTgt spid="34"/>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34"/>
                                            </p:tgtEl>
                                          </p:cBhvr>
                                          <p:to x="80000" y="100000"/>
                                        </p:animScale>
                                        <p:anim by="(#ppt_w*0.10)" calcmode="lin" valueType="num">
                                          <p:cBhvr>
                                            <p:cTn id="41" dur="50" autoRev="1" fill="hold">
                                              <p:stCondLst>
                                                <p:cond delay="0"/>
                                              </p:stCondLst>
                                            </p:cTn>
                                            <p:tgtEl>
                                              <p:spTgt spid="34"/>
                                            </p:tgtEl>
                                            <p:attrNameLst>
                                              <p:attrName>ppt_x</p:attrName>
                                            </p:attrNameLst>
                                          </p:cBhvr>
                                        </p:anim>
                                        <p:anim by="(-#ppt_w*0.10)" calcmode="lin" valueType="num">
                                          <p:cBhvr>
                                            <p:cTn id="42" dur="50" autoRev="1" fill="hold">
                                              <p:stCondLst>
                                                <p:cond delay="0"/>
                                              </p:stCondLst>
                                            </p:cTn>
                                            <p:tgtEl>
                                              <p:spTgt spid="34"/>
                                            </p:tgtEl>
                                            <p:attrNameLst>
                                              <p:attrName>ppt_y</p:attrName>
                                            </p:attrNameLst>
                                          </p:cBhvr>
                                        </p:anim>
                                        <p:animRot by="-480000">
                                          <p:cBhvr>
                                            <p:cTn id="43" dur="50" autoRev="1" fill="hold">
                                              <p:stCondLst>
                                                <p:cond delay="0"/>
                                              </p:stCondLst>
                                            </p:cTn>
                                            <p:tgtEl>
                                              <p:spTgt spid="34"/>
                                            </p:tgtEl>
                                            <p:attrNameLst>
                                              <p:attrName>r</p:attrName>
                                            </p:attrNameLst>
                                          </p:cBhvr>
                                        </p:animRot>
                                      </p:childTnLst>
                                    </p:cTn>
                                  </p:par>
                                </p:childTnLst>
                              </p:cTn>
                            </p:par>
                            <p:par>
                              <p:cTn id="44" fill="hold">
                                <p:stCondLst>
                                  <p:cond delay="4280"/>
                                </p:stCondLst>
                                <p:childTnLst>
                                  <p:par>
                                    <p:cTn id="45" presetID="16" presetClass="entr" presetSubtype="37"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barn(outVertical)">
                                          <p:cBhvr>
                                            <p:cTn id="47" dur="500"/>
                                            <p:tgtEl>
                                              <p:spTgt spid="36"/>
                                            </p:tgtEl>
                                          </p:cBhvr>
                                        </p:animEffect>
                                      </p:childTnLst>
                                    </p:cTn>
                                  </p:par>
                                </p:childTnLst>
                              </p:cTn>
                            </p:par>
                            <p:par>
                              <p:cTn id="48" fill="hold">
                                <p:stCondLst>
                                  <p:cond delay="4780"/>
                                </p:stCondLst>
                                <p:childTnLst>
                                  <p:par>
                                    <p:cTn id="49" presetID="2" presetClass="entr" presetSubtype="1" fill="hold" grpId="0" nodeType="afterEffect">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cBhvr additive="base">
                                            <p:cTn id="51" dur="500" fill="hold"/>
                                            <p:tgtEl>
                                              <p:spTgt spid="35"/>
                                            </p:tgtEl>
                                            <p:attrNameLst>
                                              <p:attrName>ppt_x</p:attrName>
                                            </p:attrNameLst>
                                          </p:cBhvr>
                                          <p:tavLst>
                                            <p:tav tm="0">
                                              <p:val>
                                                <p:strVal val="#ppt_x"/>
                                              </p:val>
                                            </p:tav>
                                            <p:tav tm="100000">
                                              <p:val>
                                                <p:strVal val="#ppt_x"/>
                                              </p:val>
                                            </p:tav>
                                          </p:tavLst>
                                        </p:anim>
                                        <p:anim calcmode="lin" valueType="num">
                                          <p:cBhvr additive="base">
                                            <p:cTn id="52" dur="500" fill="hold"/>
                                            <p:tgtEl>
                                              <p:spTgt spid="35"/>
                                            </p:tgtEl>
                                            <p:attrNameLst>
                                              <p:attrName>ppt_y</p:attrName>
                                            </p:attrNameLst>
                                          </p:cBhvr>
                                          <p:tavLst>
                                            <p:tav tm="0">
                                              <p:val>
                                                <p:strVal val="0-#ppt_h/2"/>
                                              </p:val>
                                            </p:tav>
                                            <p:tav tm="100000">
                                              <p:val>
                                                <p:strVal val="#ppt_y"/>
                                              </p:val>
                                            </p:tav>
                                          </p:tavLst>
                                        </p:anim>
                                      </p:childTnLst>
                                    </p:cTn>
                                  </p:par>
                                </p:childTnLst>
                              </p:cTn>
                            </p:par>
                            <p:par>
                              <p:cTn id="53" fill="hold">
                                <p:stCondLst>
                                  <p:cond delay="5280"/>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37"/>
                                            </p:tgtEl>
                                            <p:attrNameLst>
                                              <p:attrName>style.visibility</p:attrName>
                                            </p:attrNameLst>
                                          </p:cBhvr>
                                          <p:to>
                                            <p:strVal val="visible"/>
                                          </p:to>
                                        </p:set>
                                        <p:animEffect transition="in" filter="wipe(left)">
                                          <p:cBhvr>
                                            <p:cTn id="56" dur="100"/>
                                            <p:tgtEl>
                                              <p:spTgt spid="37"/>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37"/>
                                            </p:tgtEl>
                                          </p:cBhvr>
                                          <p:to x="80000" y="100000"/>
                                        </p:animScale>
                                        <p:anim by="(#ppt_w*0.10)" calcmode="lin" valueType="num">
                                          <p:cBhvr>
                                            <p:cTn id="59" dur="50" autoRev="1" fill="hold">
                                              <p:stCondLst>
                                                <p:cond delay="0"/>
                                              </p:stCondLst>
                                            </p:cTn>
                                            <p:tgtEl>
                                              <p:spTgt spid="37"/>
                                            </p:tgtEl>
                                            <p:attrNameLst>
                                              <p:attrName>ppt_x</p:attrName>
                                            </p:attrNameLst>
                                          </p:cBhvr>
                                        </p:anim>
                                        <p:anim by="(-#ppt_w*0.10)" calcmode="lin" valueType="num">
                                          <p:cBhvr>
                                            <p:cTn id="60" dur="50" autoRev="1" fill="hold">
                                              <p:stCondLst>
                                                <p:cond delay="0"/>
                                              </p:stCondLst>
                                            </p:cTn>
                                            <p:tgtEl>
                                              <p:spTgt spid="37"/>
                                            </p:tgtEl>
                                            <p:attrNameLst>
                                              <p:attrName>ppt_y</p:attrName>
                                            </p:attrNameLst>
                                          </p:cBhvr>
                                        </p:anim>
                                        <p:animRot by="-480000">
                                          <p:cBhvr>
                                            <p:cTn id="61" dur="50" autoRev="1" fill="hold">
                                              <p:stCondLst>
                                                <p:cond delay="0"/>
                                              </p:stCondLst>
                                            </p:cTn>
                                            <p:tgtEl>
                                              <p:spTgt spid="37"/>
                                            </p:tgtEl>
                                            <p:attrNameLst>
                                              <p:attrName>r</p:attrName>
                                            </p:attrNameLst>
                                          </p:cBhvr>
                                        </p:animRot>
                                      </p:childTnLst>
                                    </p:cTn>
                                  </p:par>
                                </p:childTnLst>
                              </p:cTn>
                            </p:par>
                            <p:par>
                              <p:cTn id="62" fill="hold">
                                <p:stCondLst>
                                  <p:cond delay="7570"/>
                                </p:stCondLst>
                                <p:childTnLst>
                                  <p:par>
                                    <p:cTn id="63" presetID="16" presetClass="entr" presetSubtype="37"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barn(outVertical)">
                                          <p:cBhvr>
                                            <p:cTn id="65" dur="500"/>
                                            <p:tgtEl>
                                              <p:spTgt spid="39"/>
                                            </p:tgtEl>
                                          </p:cBhvr>
                                        </p:animEffect>
                                      </p:childTnLst>
                                    </p:cTn>
                                  </p:par>
                                </p:childTnLst>
                              </p:cTn>
                            </p:par>
                            <p:par>
                              <p:cTn id="66" fill="hold">
                                <p:stCondLst>
                                  <p:cond delay="8070"/>
                                </p:stCondLst>
                                <p:childTnLst>
                                  <p:par>
                                    <p:cTn id="67" presetID="2" presetClass="entr" presetSubtype="1" fill="hold" grpId="0" nodeType="afterEffect">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cBhvr additive="base">
                                            <p:cTn id="69" dur="500" fill="hold"/>
                                            <p:tgtEl>
                                              <p:spTgt spid="38"/>
                                            </p:tgtEl>
                                            <p:attrNameLst>
                                              <p:attrName>ppt_x</p:attrName>
                                            </p:attrNameLst>
                                          </p:cBhvr>
                                          <p:tavLst>
                                            <p:tav tm="0">
                                              <p:val>
                                                <p:strVal val="#ppt_x"/>
                                              </p:val>
                                            </p:tav>
                                            <p:tav tm="100000">
                                              <p:val>
                                                <p:strVal val="#ppt_x"/>
                                              </p:val>
                                            </p:tav>
                                          </p:tavLst>
                                        </p:anim>
                                        <p:anim calcmode="lin" valueType="num">
                                          <p:cBhvr additive="base">
                                            <p:cTn id="70" dur="500" fill="hold"/>
                                            <p:tgtEl>
                                              <p:spTgt spid="38"/>
                                            </p:tgtEl>
                                            <p:attrNameLst>
                                              <p:attrName>ppt_y</p:attrName>
                                            </p:attrNameLst>
                                          </p:cBhvr>
                                          <p:tavLst>
                                            <p:tav tm="0">
                                              <p:val>
                                                <p:strVal val="0-#ppt_h/2"/>
                                              </p:val>
                                            </p:tav>
                                            <p:tav tm="100000">
                                              <p:val>
                                                <p:strVal val="#ppt_y"/>
                                              </p:val>
                                            </p:tav>
                                          </p:tavLst>
                                        </p:anim>
                                      </p:childTnLst>
                                    </p:cTn>
                                  </p:par>
                                </p:childTnLst>
                              </p:cTn>
                            </p:par>
                            <p:par>
                              <p:cTn id="71" fill="hold">
                                <p:stCondLst>
                                  <p:cond delay="8570"/>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40"/>
                                            </p:tgtEl>
                                            <p:attrNameLst>
                                              <p:attrName>style.visibility</p:attrName>
                                            </p:attrNameLst>
                                          </p:cBhvr>
                                          <p:to>
                                            <p:strVal val="visible"/>
                                          </p:to>
                                        </p:set>
                                        <p:animEffect transition="in" filter="wipe(left)">
                                          <p:cBhvr>
                                            <p:cTn id="74" dur="100"/>
                                            <p:tgtEl>
                                              <p:spTgt spid="40"/>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40"/>
                                            </p:tgtEl>
                                          </p:cBhvr>
                                          <p:to x="80000" y="100000"/>
                                        </p:animScale>
                                        <p:anim by="(#ppt_w*0.10)" calcmode="lin" valueType="num">
                                          <p:cBhvr>
                                            <p:cTn id="77" dur="50" autoRev="1" fill="hold">
                                              <p:stCondLst>
                                                <p:cond delay="0"/>
                                              </p:stCondLst>
                                            </p:cTn>
                                            <p:tgtEl>
                                              <p:spTgt spid="40"/>
                                            </p:tgtEl>
                                            <p:attrNameLst>
                                              <p:attrName>ppt_x</p:attrName>
                                            </p:attrNameLst>
                                          </p:cBhvr>
                                        </p:anim>
                                        <p:anim by="(-#ppt_w*0.10)" calcmode="lin" valueType="num">
                                          <p:cBhvr>
                                            <p:cTn id="78" dur="50" autoRev="1" fill="hold">
                                              <p:stCondLst>
                                                <p:cond delay="0"/>
                                              </p:stCondLst>
                                            </p:cTn>
                                            <p:tgtEl>
                                              <p:spTgt spid="40"/>
                                            </p:tgtEl>
                                            <p:attrNameLst>
                                              <p:attrName>ppt_y</p:attrName>
                                            </p:attrNameLst>
                                          </p:cBhvr>
                                        </p:anim>
                                        <p:animRot by="-480000">
                                          <p:cBhvr>
                                            <p:cTn id="79" dur="50" autoRev="1" fill="hold">
                                              <p:stCondLst>
                                                <p:cond delay="0"/>
                                              </p:stCondLst>
                                            </p:cTn>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animBg="1"/>
          <p:bldP spid="29" grpId="0" animBg="1"/>
          <p:bldP spid="30" grpId="0" animBg="1"/>
          <p:bldP spid="34" grpId="0"/>
          <p:bldP spid="34" grpId="1"/>
          <p:bldP spid="35" grpId="0" animBg="1"/>
          <p:bldP spid="36" grpId="0" animBg="1"/>
          <p:bldP spid="37" grpId="0"/>
          <p:bldP spid="37" grpId="1"/>
          <p:bldP spid="38" grpId="0" animBg="1"/>
          <p:bldP spid="39" grpId="0" animBg="1"/>
          <p:bldP spid="40" grpId="0"/>
          <p:bldP spid="40" grpId="1"/>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03</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2300"/>
          </a:xfrm>
          <a:prstGeom prst="rect">
            <a:avLst/>
          </a:prstGeom>
          <a:noFill/>
        </p:spPr>
        <p:txBody>
          <a:bodyPr wrap="square" lIns="68584" tIns="34291" rIns="68584" bIns="34291" rtlCol="0">
            <a:spAutoFit/>
          </a:bodyPr>
          <a:lstStyle/>
          <a:p>
            <a:r>
              <a:rPr lang="zh-CN" altLang="en-US" sz="3600" b="1" dirty="0">
                <a:solidFill>
                  <a:schemeClr val="bg1"/>
                </a:solidFill>
                <a:latin typeface="微软雅黑" panose="020B0503020204020204" pitchFamily="34" charset="-122"/>
                <a:ea typeface="微软雅黑" panose="020B0503020204020204" pitchFamily="34" charset="-122"/>
              </a:rPr>
              <a:t>学习心得</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点击此处添加副标题文本内容</a:t>
            </a:r>
            <a:endPar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15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48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1915" y="-74930"/>
            <a:ext cx="9144000" cy="5143500"/>
          </a:xfrm>
          <a:prstGeom prst="rect">
            <a:avLst/>
          </a:prstGeom>
        </p:spPr>
      </p:pic>
      <p:sp>
        <p:nvSpPr>
          <p:cNvPr id="3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tx1">
                    <a:lumMod val="75000"/>
                    <a:lumOff val="25000"/>
                  </a:schemeClr>
                </a:solidFill>
                <a:latin typeface="微软雅黑" panose="020B0503020204020204" pitchFamily="34" charset="-122"/>
                <a:ea typeface="微软雅黑" panose="020B0503020204020204" pitchFamily="34" charset="-122"/>
              </a:rPr>
              <a:t>工作心得</a:t>
            </a:r>
            <a:endParaRPr lang="zh-CN" altLang="en-GB"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矩形 40"/>
          <p:cNvSpPr/>
          <p:nvPr/>
        </p:nvSpPr>
        <p:spPr>
          <a:xfrm>
            <a:off x="3049827" y="278150"/>
            <a:ext cx="2880301" cy="3476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r>
              <a:rPr lang="zh-CN" altLang="en-US" dirty="0">
                <a:latin typeface="微软雅黑" panose="020B0503020204020204" pitchFamily="34" charset="-122"/>
                <a:ea typeface="微软雅黑" panose="020B0503020204020204" pitchFamily="34" charset="-122"/>
              </a:rPr>
              <a:t>第二周工作心得体会</a:t>
            </a:r>
            <a:endParaRPr lang="zh-CN" altLang="en-US" dirty="0">
              <a:latin typeface="微软雅黑" panose="020B0503020204020204" pitchFamily="34" charset="-122"/>
              <a:ea typeface="微软雅黑" panose="020B0503020204020204" pitchFamily="34" charset="-122"/>
            </a:endParaRPr>
          </a:p>
        </p:txBody>
      </p:sp>
      <p:sp>
        <p:nvSpPr>
          <p:cNvPr id="2" name="文本框 1"/>
          <p:cNvSpPr txBox="1"/>
          <p:nvPr/>
        </p:nvSpPr>
        <p:spPr>
          <a:xfrm>
            <a:off x="1002030" y="1104265"/>
            <a:ext cx="6906895" cy="2861310"/>
          </a:xfrm>
          <a:prstGeom prst="rect">
            <a:avLst/>
          </a:prstGeom>
          <a:noFill/>
        </p:spPr>
        <p:txBody>
          <a:bodyPr wrap="square" rtlCol="0">
            <a:spAutoFit/>
          </a:bodyPr>
          <a:p>
            <a:r>
              <a:rPr lang="en-US" altLang="zh-CN" sz="2000" dirty="0" smtClean="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模型的保存</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TensorFlow</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模型保存</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Keras</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模型保存</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pb</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模型</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TensorFlow</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模型好处在于可以中断训练并重新开始，但是需要生成的文件很多，包括</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checkpoint</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meta</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data</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index</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四个文件。</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Keras</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模型生成的</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json</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文件人类可读，并且可以修改，也可以中断训练。pb主要应用于将训练模型发布上线，.pb模型的跨平台和跨框架性能更好。三者都需要的准确率是一样的，只是保存方式不同。</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2000" dirty="0" smtClean="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人脸识别</a:t>
            </a:r>
            <a:endPar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20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face_recognition</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库基于</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dlib</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库，只需要一张已知身份的图片就能够进行人脸识别，且准确率高。缺点是对</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Windows</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不友好，它只支持</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Linux</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和</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macOS</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，虽然</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Windows</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也能使用，但是加载这个库的速度是真的慢。</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3"/>
                                        </p:tgtEl>
                                        <p:attrNameLst>
                                          <p:attrName>ppt_y</p:attrName>
                                        </p:attrNameLst>
                                      </p:cBhvr>
                                      <p:tavLst>
                                        <p:tav tm="0">
                                          <p:val>
                                            <p:strVal val="#ppt_y"/>
                                          </p:val>
                                        </p:tav>
                                        <p:tav tm="100000">
                                          <p:val>
                                            <p:strVal val="#ppt_y"/>
                                          </p:val>
                                        </p:tav>
                                      </p:tavLst>
                                    </p:anim>
                                    <p:anim calcmode="lin" valueType="num">
                                      <p:cBhvr>
                                        <p:cTn id="9"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3"/>
                                        </p:tgtEl>
                                      </p:cBhvr>
                                    </p:animEffect>
                                  </p:childTnLst>
                                </p:cTn>
                              </p:par>
                            </p:childTnLst>
                          </p:cTn>
                        </p:par>
                        <p:par>
                          <p:cTn id="12" fill="hold">
                            <p:stCondLst>
                              <p:cond delay="649"/>
                            </p:stCondLst>
                            <p:childTnLst>
                              <p:par>
                                <p:cTn id="13" presetID="16" presetClass="entr" presetSubtype="37"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barn(outVertical)">
                                      <p:cBhvr>
                                        <p:cTn id="15"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41"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25" name="图片 2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04</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2300"/>
          </a:xfrm>
          <a:prstGeom prst="rect">
            <a:avLst/>
          </a:prstGeom>
          <a:noFill/>
        </p:spPr>
        <p:txBody>
          <a:bodyPr wrap="square" lIns="68584" tIns="34291" rIns="68584" bIns="34291" rtlCol="0">
            <a:spAutoFit/>
          </a:bodyPr>
          <a:lstStyle/>
          <a:p>
            <a:r>
              <a:rPr lang="zh-CN" altLang="en-US" sz="3600" b="1" dirty="0">
                <a:solidFill>
                  <a:schemeClr val="bg1"/>
                </a:solidFill>
                <a:latin typeface="微软雅黑" panose="020B0503020204020204" pitchFamily="34" charset="-122"/>
                <a:ea typeface="微软雅黑" panose="020B0503020204020204" pitchFamily="34" charset="-122"/>
              </a:rPr>
              <a:t>工作教训</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点击此处添加副标题文本内容</a:t>
            </a:r>
            <a:endPar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15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48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tags/tag1.xml><?xml version="1.0" encoding="utf-8"?>
<p:tagLst xmlns:p="http://schemas.openxmlformats.org/presentationml/2006/main">
  <p:tag name="ISPRING_PRESENTATION_TITLE" val="Write Your Title Here"/>
</p:tagLst>
</file>

<file path=ppt/theme/theme1.xml><?xml version="1.0" encoding="utf-8"?>
<a:theme xmlns:a="http://schemas.openxmlformats.org/drawingml/2006/main" name="Office 主题">
  <a:themeElements>
    <a:clrScheme name="自定义 237">
      <a:dk1>
        <a:sysClr val="windowText" lastClr="000000"/>
      </a:dk1>
      <a:lt1>
        <a:sysClr val="window" lastClr="FFFFFF"/>
      </a:lt1>
      <a:dk2>
        <a:srgbClr val="1F497D"/>
      </a:dk2>
      <a:lt2>
        <a:srgbClr val="EEECE1"/>
      </a:lt2>
      <a:accent1>
        <a:srgbClr val="005DA2"/>
      </a:accent1>
      <a:accent2>
        <a:srgbClr val="C4C7CB"/>
      </a:accent2>
      <a:accent3>
        <a:srgbClr val="7F7F7F"/>
      </a:accent3>
      <a:accent4>
        <a:srgbClr val="7F7F7F"/>
      </a:accent4>
      <a:accent5>
        <a:srgbClr val="7F7F7F"/>
      </a:accent5>
      <a:accent6>
        <a:srgbClr val="7F7F7F"/>
      </a:accent6>
      <a:hlink>
        <a:srgbClr val="17365D"/>
      </a:hlink>
      <a:folHlink>
        <a:srgbClr val="548DD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1105</Words>
  <Application>WPS 演示</Application>
  <PresentationFormat>全屏显示(16:9)</PresentationFormat>
  <Paragraphs>120</Paragraphs>
  <Slides>11</Slides>
  <Notes>30</Notes>
  <HiddenSlides>0</HiddenSlides>
  <MMClips>2</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11</vt:i4>
      </vt:variant>
    </vt:vector>
  </HeadingPairs>
  <TitlesOfParts>
    <vt:vector size="30" baseType="lpstr">
      <vt:lpstr>Arial</vt:lpstr>
      <vt:lpstr>宋体</vt:lpstr>
      <vt:lpstr>Wingdings</vt:lpstr>
      <vt:lpstr>微软雅黑</vt:lpstr>
      <vt:lpstr>微软雅黑 Light</vt:lpstr>
      <vt:lpstr>Impact</vt:lpstr>
      <vt:lpstr>Calibri</vt:lpstr>
      <vt:lpstr>Roboto Light</vt:lpstr>
      <vt:lpstr>U.S. 101</vt:lpstr>
      <vt:lpstr>Roboto</vt:lpstr>
      <vt:lpstr>Open Sans Light</vt:lpstr>
      <vt:lpstr>华文黑体</vt:lpstr>
      <vt:lpstr>黑体</vt:lpstr>
      <vt:lpstr>Open Sans</vt:lpstr>
      <vt:lpstr>Open Sans</vt:lpstr>
      <vt:lpstr>Arial Unicode MS</vt:lpstr>
      <vt:lpstr>Segoe Print</vt:lpstr>
      <vt:lpstr>Yu Gothic UI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熊猫办公PPT</dc:title>
  <dc:creator>熊猫办公</dc:creator>
  <cp:keywords>www.tukuppt.com</cp:keywords>
  <cp:lastModifiedBy>qzuser</cp:lastModifiedBy>
  <cp:revision>18</cp:revision>
  <dcterms:created xsi:type="dcterms:W3CDTF">2015-12-11T17:46:00Z</dcterms:created>
  <dcterms:modified xsi:type="dcterms:W3CDTF">2020-07-12T04:23:25Z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2052-11.3.0.8775</vt:lpwstr>
  </property>
</Properties>
</file>

<file path=docProps/thumbnail.jpeg>
</file>